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302" r:id="rId3"/>
    <p:sldId id="258" r:id="rId4"/>
    <p:sldId id="312" r:id="rId5"/>
    <p:sldId id="267" r:id="rId6"/>
    <p:sldId id="278" r:id="rId7"/>
    <p:sldId id="324" r:id="rId8"/>
    <p:sldId id="304" r:id="rId9"/>
    <p:sldId id="279" r:id="rId10"/>
    <p:sldId id="268" r:id="rId11"/>
    <p:sldId id="283" r:id="rId12"/>
    <p:sldId id="270" r:id="rId13"/>
    <p:sldId id="314" r:id="rId14"/>
    <p:sldId id="315" r:id="rId15"/>
    <p:sldId id="316" r:id="rId16"/>
    <p:sldId id="330" r:id="rId17"/>
    <p:sldId id="269" r:id="rId18"/>
    <p:sldId id="320" r:id="rId19"/>
    <p:sldId id="321" r:id="rId20"/>
    <p:sldId id="317" r:id="rId21"/>
    <p:sldId id="318" r:id="rId22"/>
    <p:sldId id="319" r:id="rId23"/>
    <p:sldId id="322" r:id="rId24"/>
    <p:sldId id="323" r:id="rId25"/>
    <p:sldId id="331" r:id="rId26"/>
    <p:sldId id="328" r:id="rId27"/>
    <p:sldId id="308" r:id="rId28"/>
    <p:sldId id="262" r:id="rId29"/>
    <p:sldId id="292" r:id="rId30"/>
    <p:sldId id="310" r:id="rId31"/>
    <p:sldId id="329" r:id="rId32"/>
    <p:sldId id="290" r:id="rId33"/>
    <p:sldId id="300" r:id="rId34"/>
    <p:sldId id="263" r:id="rId35"/>
    <p:sldId id="301" r:id="rId36"/>
    <p:sldId id="264" r:id="rId37"/>
    <p:sldId id="266" r:id="rId38"/>
    <p:sldId id="297" r:id="rId39"/>
    <p:sldId id="325" r:id="rId40"/>
    <p:sldId id="326" r:id="rId41"/>
    <p:sldId id="277" r:id="rId42"/>
    <p:sldId id="32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39"/>
    <p:restoredTop sz="94679"/>
  </p:normalViewPr>
  <p:slideViewPr>
    <p:cSldViewPr snapToGrid="0" snapToObjects="1">
      <p:cViewPr varScale="1">
        <p:scale>
          <a:sx n="89" d="100"/>
          <a:sy n="89" d="100"/>
        </p:scale>
        <p:origin x="-1114"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accent1"/>
                </a:solidFill>
              </a:rPr>
              <a:t>Investigation of employee attrition with predictive analytics</a:t>
            </a:r>
          </a:p>
        </p:txBody>
      </p:sp>
      <p:sp>
        <p:nvSpPr>
          <p:cNvPr id="3" name="Subtitle 2"/>
          <p:cNvSpPr>
            <a:spLocks noGrp="1"/>
          </p:cNvSpPr>
          <p:nvPr>
            <p:ph type="subTitle" idx="1"/>
          </p:nvPr>
        </p:nvSpPr>
        <p:spPr/>
        <p:txBody>
          <a:bodyPr/>
          <a:lstStyle/>
          <a:p>
            <a:r>
              <a:rPr lang="en-US" dirty="0"/>
              <a:t>Mahesh </a:t>
            </a:r>
            <a:r>
              <a:rPr lang="en-US" dirty="0" err="1"/>
              <a:t>Kuklani</a:t>
            </a:r>
            <a:r>
              <a:rPr lang="en-US" dirty="0"/>
              <a:t>, Rene Pineda and Chaoshun Hu</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5"/>
            <a:ext cx="8070969" cy="4351338"/>
          </a:xfrm>
        </p:spPr>
        <p:txBody>
          <a:bodyPr>
            <a:normAutofit/>
          </a:bodyPr>
          <a:lstStyle/>
          <a:p>
            <a:r>
              <a:rPr lang="en-US" sz="2800" dirty="0"/>
              <a:t>Recode Variables from ‘numeric’ to ‘factor’</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sp>
        <p:nvSpPr>
          <p:cNvPr id="8" name="Title 1">
            <a:extLst>
              <a:ext uri="{FF2B5EF4-FFF2-40B4-BE49-F238E27FC236}">
                <a16:creationId xmlns:a16="http://schemas.microsoft.com/office/drawing/2014/main" xmlns="" id="{9167E555-3FBB-45BE-9B07-8BF43AD034C0}"/>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Several variables have an integer as value, but upon examination they’re really factors. We recoded these variables</a:t>
            </a:r>
          </a:p>
        </p:txBody>
      </p:sp>
      <p:graphicFrame>
        <p:nvGraphicFramePr>
          <p:cNvPr id="9" name="Table 8">
            <a:extLst>
              <a:ext uri="{FF2B5EF4-FFF2-40B4-BE49-F238E27FC236}">
                <a16:creationId xmlns:a16="http://schemas.microsoft.com/office/drawing/2014/main" xmlns="" id="{3F37E476-0498-41BF-B279-0F37C8B7EDA7}"/>
              </a:ext>
            </a:extLst>
          </p:cNvPr>
          <p:cNvGraphicFramePr>
            <a:graphicFrameLocks noGrp="1"/>
          </p:cNvGraphicFramePr>
          <p:nvPr>
            <p:extLst>
              <p:ext uri="{D42A27DB-BD31-4B8C-83A1-F6EECF244321}">
                <p14:modId xmlns:p14="http://schemas.microsoft.com/office/powerpoint/2010/main" val="1938767643"/>
              </p:ext>
            </p:extLst>
          </p:nvPr>
        </p:nvGraphicFramePr>
        <p:xfrm>
          <a:off x="628650" y="2278616"/>
          <a:ext cx="7813386" cy="3962400"/>
        </p:xfrm>
        <a:graphic>
          <a:graphicData uri="http://schemas.openxmlformats.org/drawingml/2006/table">
            <a:tbl>
              <a:tblPr firstRow="1" bandRow="1">
                <a:tableStyleId>{3B4B98B0-60AC-42C2-AFA5-B58CD77FA1E5}</a:tableStyleId>
              </a:tblPr>
              <a:tblGrid>
                <a:gridCol w="3906693">
                  <a:extLst>
                    <a:ext uri="{9D8B030D-6E8A-4147-A177-3AD203B41FA5}">
                      <a16:colId xmlns:a16="http://schemas.microsoft.com/office/drawing/2014/main" xmlns="" val="4159473543"/>
                    </a:ext>
                  </a:extLst>
                </a:gridCol>
                <a:gridCol w="3906693">
                  <a:extLst>
                    <a:ext uri="{9D8B030D-6E8A-4147-A177-3AD203B41FA5}">
                      <a16:colId xmlns:a16="http://schemas.microsoft.com/office/drawing/2014/main" xmlns="" val="1296229428"/>
                    </a:ext>
                  </a:extLst>
                </a:gridCol>
              </a:tblGrid>
              <a:tr h="370840">
                <a:tc>
                  <a:txBody>
                    <a:bodyPr/>
                    <a:lstStyle/>
                    <a:p>
                      <a:r>
                        <a:rPr lang="en-US" sz="1600" dirty="0"/>
                        <a:t>Original variable as numeric</a:t>
                      </a:r>
                    </a:p>
                  </a:txBody>
                  <a:tcPr/>
                </a:tc>
                <a:tc>
                  <a:txBody>
                    <a:bodyPr/>
                    <a:lstStyle/>
                    <a:p>
                      <a:r>
                        <a:rPr lang="en-US" sz="1600" dirty="0"/>
                        <a:t>Recoded variable as factor</a:t>
                      </a:r>
                    </a:p>
                  </a:txBody>
                  <a:tcPr/>
                </a:tc>
                <a:extLst>
                  <a:ext uri="{0D108BD9-81ED-4DB2-BD59-A6C34878D82A}">
                    <a16:rowId xmlns:a16="http://schemas.microsoft.com/office/drawing/2014/main" xmlns="" val="1923974207"/>
                  </a:ext>
                </a:extLst>
              </a:tr>
              <a:tr h="370840">
                <a:tc>
                  <a:txBody>
                    <a:bodyPr/>
                    <a:lstStyle/>
                    <a:p>
                      <a:pPr fontAlgn="base"/>
                      <a:r>
                        <a:rPr lang="en-US" sz="1600" b="0" i="0" kern="1200" dirty="0">
                          <a:solidFill>
                            <a:schemeClr val="tx1"/>
                          </a:solidFill>
                          <a:effectLst/>
                          <a:latin typeface="+mn-lt"/>
                          <a:ea typeface="+mn-ea"/>
                          <a:cs typeface="+mn-cs"/>
                        </a:rPr>
                        <a:t>Education, 1 to 5</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'Below College' 2 'College' 3 'Bachelor' 4 'Master' 5 'Doctor'</a:t>
                      </a:r>
                    </a:p>
                  </a:txBody>
                  <a:tcPr/>
                </a:tc>
                <a:extLst>
                  <a:ext uri="{0D108BD9-81ED-4DB2-BD59-A6C34878D82A}">
                    <a16:rowId xmlns:a16="http://schemas.microsoft.com/office/drawing/2014/main" xmlns="" val="1923026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EnvironmentSatisfaction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xmlns="" val="3946172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JobInvolvement</a:t>
                      </a:r>
                      <a:r>
                        <a:rPr lang="en-US" sz="1600" b="0" i="0" kern="1200" dirty="0">
                          <a:solidFill>
                            <a:schemeClr val="tx1"/>
                          </a:solidFill>
                          <a:effectLst/>
                          <a:latin typeface="+mn-lt"/>
                          <a:ea typeface="+mn-ea"/>
                          <a:cs typeface="+mn-cs"/>
                        </a:rPr>
                        <a:t>, 1 to 4</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xmlns="" val="36402949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xmlns="" val="424619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PerformanceRating</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'Good' 3 'Excellent' 4 'Outstanding'</a:t>
                      </a:r>
                      <a:endParaRPr lang="en-US" sz="1600" dirty="0"/>
                    </a:p>
                  </a:txBody>
                  <a:tcPr/>
                </a:tc>
                <a:extLst>
                  <a:ext uri="{0D108BD9-81ED-4DB2-BD59-A6C34878D82A}">
                    <a16:rowId xmlns:a16="http://schemas.microsoft.com/office/drawing/2014/main" xmlns="" val="3864890830"/>
                  </a:ext>
                </a:extLst>
              </a:tr>
              <a:tr h="370840">
                <a:tc>
                  <a:txBody>
                    <a:bodyPr/>
                    <a:lstStyle/>
                    <a:p>
                      <a:r>
                        <a:rPr lang="en-US" sz="1600" b="0" i="0" kern="1200" dirty="0" err="1">
                          <a:solidFill>
                            <a:schemeClr val="tx1"/>
                          </a:solidFill>
                          <a:effectLst/>
                          <a:latin typeface="+mn-lt"/>
                          <a:ea typeface="+mn-ea"/>
                          <a:cs typeface="+mn-cs"/>
                        </a:rPr>
                        <a:t>RelationshipSatisfaction</a:t>
                      </a:r>
                      <a:r>
                        <a:rPr lang="en-US" sz="1600" b="0" i="0" kern="1200" dirty="0">
                          <a:solidFill>
                            <a:schemeClr val="tx1"/>
                          </a:solidFill>
                          <a:effectLst/>
                          <a:latin typeface="+mn-lt"/>
                          <a:ea typeface="+mn-ea"/>
                          <a:cs typeface="+mn-cs"/>
                        </a:rPr>
                        <a:t> ,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xmlns="" val="40812800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WorkLifeBalance</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'Bad' 2 'Good' 3 'Better' 4 'Best'</a:t>
                      </a:r>
                    </a:p>
                  </a:txBody>
                  <a:tcPr/>
                </a:tc>
                <a:extLst>
                  <a:ext uri="{0D108BD9-81ED-4DB2-BD59-A6C34878D82A}">
                    <a16:rowId xmlns:a16="http://schemas.microsoft.com/office/drawing/2014/main" xmlns="" val="16882887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JobLevel</a:t>
                      </a:r>
                      <a:r>
                        <a:rPr lang="en-US" sz="1600" dirty="0"/>
                        <a:t>, 1 to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Ordered factor, with 5 been the highest level</a:t>
                      </a:r>
                    </a:p>
                  </a:txBody>
                  <a:tcPr/>
                </a:tc>
                <a:extLst>
                  <a:ext uri="{0D108BD9-81ED-4DB2-BD59-A6C34878D82A}">
                    <a16:rowId xmlns:a16="http://schemas.microsoft.com/office/drawing/2014/main" xmlns="" val="1398596207"/>
                  </a:ext>
                </a:extLst>
              </a:tr>
            </a:tbl>
          </a:graphicData>
        </a:graphic>
      </p:graphicFrame>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6" name="Picture 5">
            <a:extLst>
              <a:ext uri="{FF2B5EF4-FFF2-40B4-BE49-F238E27FC236}">
                <a16:creationId xmlns:a16="http://schemas.microsoft.com/office/drawing/2014/main" xmlns="" id="{052667F5-BF7A-4DCE-8553-4193F0796BA6}"/>
              </a:ext>
            </a:extLst>
          </p:cNvPr>
          <p:cNvPicPr>
            <a:picLocks noChangeAspect="1"/>
          </p:cNvPicPr>
          <p:nvPr/>
        </p:nvPicPr>
        <p:blipFill>
          <a:blip r:embed="rId2"/>
          <a:stretch>
            <a:fillRect/>
          </a:stretch>
        </p:blipFill>
        <p:spPr>
          <a:xfrm>
            <a:off x="1371153" y="1552977"/>
            <a:ext cx="6401693" cy="4572638"/>
          </a:xfrm>
          <a:prstGeom prst="rect">
            <a:avLst/>
          </a:prstGeom>
        </p:spPr>
      </p:pic>
      <p:sp>
        <p:nvSpPr>
          <p:cNvPr id="7" name="Title 1">
            <a:extLst>
              <a:ext uri="{FF2B5EF4-FFF2-40B4-BE49-F238E27FC236}">
                <a16:creationId xmlns:a16="http://schemas.microsoft.com/office/drawing/2014/main" xmlns=""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First of all, we examine the proportion of attrition in the data: 15.9% of employees left the company</a:t>
            </a:r>
            <a:br>
              <a:rPr lang="en-US" sz="2400" dirty="0">
                <a:solidFill>
                  <a:schemeClr val="accent1"/>
                </a:solidFill>
              </a:rPr>
            </a:br>
            <a:endParaRPr lang="en-US" sz="2400" dirty="0">
              <a:solidFill>
                <a:schemeClr val="accent1"/>
              </a:solidFill>
            </a:endParaRPr>
          </a:p>
        </p:txBody>
      </p:sp>
    </p:spTree>
    <p:extLst>
      <p:ext uri="{BB962C8B-B14F-4D97-AF65-F5344CB8AC3E}">
        <p14:creationId xmlns:p14="http://schemas.microsoft.com/office/powerpoint/2010/main" val="238454273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13" name="Picture 12">
            <a:extLst>
              <a:ext uri="{FF2B5EF4-FFF2-40B4-BE49-F238E27FC236}">
                <a16:creationId xmlns:a16="http://schemas.microsoft.com/office/drawing/2014/main" xmlns="" id="{4FC4A9E4-1B29-46D5-94E8-F4C47510166C}"/>
              </a:ext>
            </a:extLst>
          </p:cNvPr>
          <p:cNvPicPr>
            <a:picLocks noChangeAspect="1"/>
          </p:cNvPicPr>
          <p:nvPr/>
        </p:nvPicPr>
        <p:blipFill rotWithShape="1">
          <a:blip r:embed="rId2"/>
          <a:srcRect l="27172" t="14041" r="37452" b="35679"/>
          <a:stretch/>
        </p:blipFill>
        <p:spPr>
          <a:xfrm>
            <a:off x="175490" y="2124369"/>
            <a:ext cx="4396510" cy="3515036"/>
          </a:xfrm>
          <a:prstGeom prst="rect">
            <a:avLst/>
          </a:prstGeom>
          <a:ln>
            <a:solidFill>
              <a:schemeClr val="accent1"/>
            </a:solidFill>
          </a:ln>
        </p:spPr>
      </p:pic>
      <p:pic>
        <p:nvPicPr>
          <p:cNvPr id="16" name="Picture 15">
            <a:extLst>
              <a:ext uri="{FF2B5EF4-FFF2-40B4-BE49-F238E27FC236}">
                <a16:creationId xmlns:a16="http://schemas.microsoft.com/office/drawing/2014/main" xmlns="" id="{8E681EB7-A8E5-4C54-8153-40527CE1A7D6}"/>
              </a:ext>
            </a:extLst>
          </p:cNvPr>
          <p:cNvPicPr>
            <a:picLocks noChangeAspect="1"/>
          </p:cNvPicPr>
          <p:nvPr/>
        </p:nvPicPr>
        <p:blipFill rotWithShape="1">
          <a:blip r:embed="rId3"/>
          <a:srcRect l="26970" t="50000" r="37655" b="11078"/>
          <a:stretch/>
        </p:blipFill>
        <p:spPr>
          <a:xfrm>
            <a:off x="4655124" y="2124369"/>
            <a:ext cx="4395600" cy="2720451"/>
          </a:xfrm>
          <a:prstGeom prst="rect">
            <a:avLst/>
          </a:prstGeom>
          <a:ln>
            <a:solidFill>
              <a:schemeClr val="accent1"/>
            </a:solidFill>
          </a:ln>
        </p:spPr>
      </p:pic>
      <p:sp>
        <p:nvSpPr>
          <p:cNvPr id="17" name="Title 1">
            <a:extLst>
              <a:ext uri="{FF2B5EF4-FFF2-40B4-BE49-F238E27FC236}">
                <a16:creationId xmlns:a16="http://schemas.microsoft.com/office/drawing/2014/main" xmlns="" id="{1F07EC4C-38A5-4FC1-9ED3-DCB2ABA6A693}"/>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We analyze summary statistics of numerical variables: max, min, median, mean and std. deviation</a:t>
            </a:r>
          </a:p>
        </p:txBody>
      </p:sp>
    </p:spTree>
    <p:extLst>
      <p:ext uri="{BB962C8B-B14F-4D97-AF65-F5344CB8AC3E}">
        <p14:creationId xmlns:p14="http://schemas.microsoft.com/office/powerpoint/2010/main" val="20890288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sp>
        <p:nvSpPr>
          <p:cNvPr id="7" name="Title 1">
            <a:extLst>
              <a:ext uri="{FF2B5EF4-FFF2-40B4-BE49-F238E27FC236}">
                <a16:creationId xmlns:a16="http://schemas.microsoft.com/office/drawing/2014/main" xmlns=""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Histograms are very useful to analyze the distribution of numerical variables</a:t>
            </a:r>
          </a:p>
        </p:txBody>
      </p:sp>
      <p:pic>
        <p:nvPicPr>
          <p:cNvPr id="5" name="Content Placeholder 17">
            <a:extLst>
              <a:ext uri="{FF2B5EF4-FFF2-40B4-BE49-F238E27FC236}">
                <a16:creationId xmlns:a16="http://schemas.microsoft.com/office/drawing/2014/main" xmlns="" id="{E1B87FE3-0994-4737-BABC-72F0D12BC9A4}"/>
              </a:ext>
            </a:extLst>
          </p:cNvPr>
          <p:cNvPicPr>
            <a:picLocks noGrp="1" noChangeAspect="1"/>
          </p:cNvPicPr>
          <p:nvPr>
            <p:ph idx="1"/>
          </p:nvPr>
        </p:nvPicPr>
        <p:blipFill>
          <a:blip r:embed="rId2"/>
          <a:stretch>
            <a:fillRect/>
          </a:stretch>
        </p:blipFill>
        <p:spPr>
          <a:xfrm>
            <a:off x="380754" y="1632613"/>
            <a:ext cx="3528000" cy="2520000"/>
          </a:xfrm>
        </p:spPr>
      </p:pic>
      <p:pic>
        <p:nvPicPr>
          <p:cNvPr id="8" name="Content Placeholder 5">
            <a:extLst>
              <a:ext uri="{FF2B5EF4-FFF2-40B4-BE49-F238E27FC236}">
                <a16:creationId xmlns:a16="http://schemas.microsoft.com/office/drawing/2014/main" xmlns="" id="{8959D1FE-1D1B-478C-B57B-FE57879226C5}"/>
              </a:ext>
            </a:extLst>
          </p:cNvPr>
          <p:cNvPicPr>
            <a:picLocks noChangeAspect="1"/>
          </p:cNvPicPr>
          <p:nvPr/>
        </p:nvPicPr>
        <p:blipFill>
          <a:blip r:embed="rId3"/>
          <a:stretch>
            <a:fillRect/>
          </a:stretch>
        </p:blipFill>
        <p:spPr>
          <a:xfrm>
            <a:off x="4156650" y="1566932"/>
            <a:ext cx="3528000" cy="2520000"/>
          </a:xfrm>
          <a:prstGeom prst="rect">
            <a:avLst/>
          </a:prstGeom>
        </p:spPr>
      </p:pic>
      <p:pic>
        <p:nvPicPr>
          <p:cNvPr id="9" name="Content Placeholder 5">
            <a:extLst>
              <a:ext uri="{FF2B5EF4-FFF2-40B4-BE49-F238E27FC236}">
                <a16:creationId xmlns:a16="http://schemas.microsoft.com/office/drawing/2014/main" xmlns="" id="{3D14BD8F-C414-46E5-8671-0006E2DD46EF}"/>
              </a:ext>
            </a:extLst>
          </p:cNvPr>
          <p:cNvPicPr>
            <a:picLocks noChangeAspect="1"/>
          </p:cNvPicPr>
          <p:nvPr/>
        </p:nvPicPr>
        <p:blipFill>
          <a:blip r:embed="rId4"/>
          <a:stretch>
            <a:fillRect/>
          </a:stretch>
        </p:blipFill>
        <p:spPr>
          <a:xfrm>
            <a:off x="6206752" y="5418000"/>
            <a:ext cx="2016000" cy="1440000"/>
          </a:xfrm>
          <a:prstGeom prst="rect">
            <a:avLst/>
          </a:prstGeom>
        </p:spPr>
      </p:pic>
      <p:sp>
        <p:nvSpPr>
          <p:cNvPr id="2" name="TextBox 1">
            <a:extLst>
              <a:ext uri="{FF2B5EF4-FFF2-40B4-BE49-F238E27FC236}">
                <a16:creationId xmlns:a16="http://schemas.microsoft.com/office/drawing/2014/main" xmlns="" id="{581F7461-07B4-47DC-AB6A-48B0A184B47B}"/>
              </a:ext>
            </a:extLst>
          </p:cNvPr>
          <p:cNvSpPr txBox="1"/>
          <p:nvPr/>
        </p:nvSpPr>
        <p:spPr>
          <a:xfrm>
            <a:off x="554925" y="4085090"/>
            <a:ext cx="3784104" cy="584775"/>
          </a:xfrm>
          <a:prstGeom prst="rect">
            <a:avLst/>
          </a:prstGeom>
          <a:noFill/>
        </p:spPr>
        <p:txBody>
          <a:bodyPr wrap="square" rtlCol="0">
            <a:spAutoFit/>
          </a:bodyPr>
          <a:lstStyle/>
          <a:p>
            <a:r>
              <a:rPr lang="en-US" sz="1600" dirty="0"/>
              <a:t>The </a:t>
            </a:r>
            <a:r>
              <a:rPr lang="en-US" sz="1600" i="1" dirty="0"/>
              <a:t>Age </a:t>
            </a:r>
            <a:r>
              <a:rPr lang="en-US" sz="1600" dirty="0"/>
              <a:t>variable is centered around 36.92 years. It shows a slight positive skewness. </a:t>
            </a:r>
          </a:p>
        </p:txBody>
      </p:sp>
      <p:sp>
        <p:nvSpPr>
          <p:cNvPr id="10" name="TextBox 9">
            <a:extLst>
              <a:ext uri="{FF2B5EF4-FFF2-40B4-BE49-F238E27FC236}">
                <a16:creationId xmlns:a16="http://schemas.microsoft.com/office/drawing/2014/main" xmlns="" id="{35FD4141-740B-40D4-8C0D-9E84C0E0FF60}"/>
              </a:ext>
            </a:extLst>
          </p:cNvPr>
          <p:cNvSpPr txBox="1"/>
          <p:nvPr/>
        </p:nvSpPr>
        <p:spPr>
          <a:xfrm>
            <a:off x="4314700" y="3986425"/>
            <a:ext cx="3784104" cy="1569660"/>
          </a:xfrm>
          <a:prstGeom prst="rect">
            <a:avLst/>
          </a:prstGeom>
          <a:noFill/>
        </p:spPr>
        <p:txBody>
          <a:bodyPr wrap="square" rtlCol="0">
            <a:spAutoFit/>
          </a:bodyPr>
          <a:lstStyle/>
          <a:p>
            <a:r>
              <a:rPr lang="en-US" sz="1600" dirty="0"/>
              <a:t>The</a:t>
            </a:r>
            <a:r>
              <a:rPr lang="en-US" sz="1600" i="1" dirty="0"/>
              <a:t> Monthly Income </a:t>
            </a:r>
            <a:r>
              <a:rPr lang="en-US" sz="1600" dirty="0"/>
              <a:t>shows a very strong positive skewness: there is a few employees that earn very high salaries. Doing a log transformation of this variable will help reducing the influence of extreme values. </a:t>
            </a:r>
          </a:p>
        </p:txBody>
      </p:sp>
      <p:sp>
        <p:nvSpPr>
          <p:cNvPr id="3" name="Arrow: Curved Right 2">
            <a:extLst>
              <a:ext uri="{FF2B5EF4-FFF2-40B4-BE49-F238E27FC236}">
                <a16:creationId xmlns:a16="http://schemas.microsoft.com/office/drawing/2014/main" xmlns="" id="{67B53649-FF92-4BBB-A599-E7D0CCDED150}"/>
              </a:ext>
            </a:extLst>
          </p:cNvPr>
          <p:cNvSpPr/>
          <p:nvPr/>
        </p:nvSpPr>
        <p:spPr>
          <a:xfrm rot="18076090">
            <a:off x="5222549" y="5405756"/>
            <a:ext cx="532846" cy="1355945"/>
          </a:xfrm>
          <a:prstGeom prst="curvedRightArrow">
            <a:avLst>
              <a:gd name="adj1" fmla="val 19982"/>
              <a:gd name="adj2" fmla="val 47261"/>
              <a:gd name="adj3" fmla="val 49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29585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33426C6-C472-49AD-A959-47F3628B0EF6}"/>
              </a:ext>
            </a:extLst>
          </p:cNvPr>
          <p:cNvSpPr>
            <a:spLocks noGrp="1"/>
          </p:cNvSpPr>
          <p:nvPr>
            <p:ph type="title"/>
          </p:nvPr>
        </p:nvSpPr>
        <p:spPr>
          <a:xfrm>
            <a:off x="628650" y="32617"/>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Tables of frequencies and proportions help us analyze categorical data</a:t>
            </a:r>
          </a:p>
        </p:txBody>
      </p:sp>
      <p:pic>
        <p:nvPicPr>
          <p:cNvPr id="12" name="Picture 11">
            <a:extLst>
              <a:ext uri="{FF2B5EF4-FFF2-40B4-BE49-F238E27FC236}">
                <a16:creationId xmlns:a16="http://schemas.microsoft.com/office/drawing/2014/main" xmlns="" id="{90068446-A919-47D0-B23A-9DE2314A5EC1}"/>
              </a:ext>
            </a:extLst>
          </p:cNvPr>
          <p:cNvPicPr>
            <a:picLocks noChangeAspect="1"/>
          </p:cNvPicPr>
          <p:nvPr/>
        </p:nvPicPr>
        <p:blipFill>
          <a:blip r:embed="rId2"/>
          <a:stretch>
            <a:fillRect/>
          </a:stretch>
        </p:blipFill>
        <p:spPr>
          <a:xfrm>
            <a:off x="2184400" y="1358180"/>
            <a:ext cx="4930723" cy="4537632"/>
          </a:xfrm>
          <a:prstGeom prst="rect">
            <a:avLst/>
          </a:prstGeom>
        </p:spPr>
      </p:pic>
    </p:spTree>
    <p:extLst>
      <p:ext uri="{BB962C8B-B14F-4D97-AF65-F5344CB8AC3E}">
        <p14:creationId xmlns:p14="http://schemas.microsoft.com/office/powerpoint/2010/main" val="1489453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633426C6-C472-49AD-A959-47F3628B0EF6}"/>
              </a:ext>
            </a:extLst>
          </p:cNvPr>
          <p:cNvSpPr>
            <a:spLocks noGrp="1"/>
          </p:cNvSpPr>
          <p:nvPr>
            <p:ph type="title"/>
          </p:nvPr>
        </p:nvSpPr>
        <p:spPr>
          <a:xfrm>
            <a:off x="628650" y="143449"/>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It isn’t always so clear-cut. We need to examine data closely to perform certain tasks</a:t>
            </a:r>
          </a:p>
        </p:txBody>
      </p:sp>
      <p:sp>
        <p:nvSpPr>
          <p:cNvPr id="2" name="Rectangle 1">
            <a:extLst>
              <a:ext uri="{FF2B5EF4-FFF2-40B4-BE49-F238E27FC236}">
                <a16:creationId xmlns:a16="http://schemas.microsoft.com/office/drawing/2014/main" xmlns="" id="{A7088802-AE0D-48D3-B1AF-2355F28D73B9}"/>
              </a:ext>
            </a:extLst>
          </p:cNvPr>
          <p:cNvSpPr>
            <a:spLocks noChangeArrowheads="1"/>
          </p:cNvSpPr>
          <p:nvPr/>
        </p:nvSpPr>
        <p:spPr bwMode="auto">
          <a:xfrm>
            <a:off x="584093" y="1534434"/>
            <a:ext cx="843404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Question: Which Job Roles correspond to managerial positions?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rial" panose="020B0604020202020204" pitchFamily="34" charset="0"/>
                <a:cs typeface="Arial" panose="020B0604020202020204" pitchFamily="34" charset="0"/>
              </a:rPr>
              <a:t>Answer: examine a small subset of observations of job roles and levels: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 "Laboratory Technician,1" "Healthcare Representative,3" "Laboratory Technician,2"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Lucida Console" panose="020B0609040504020204" pitchFamily="49"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4] "Manager,4" "Laboratory Technician,1" "Research Scientist,2"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[7] "Sales Executive,3" "Manager,3" "Sales Executive,3"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[10] "Laboratory Technician,1" "Manager,4" "Research Scientist,1"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[13] "Sales Executive,2" "Research Scientist,1" "Research Director,5"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[16] "Sales Executive,2"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Lucida Console" panose="020B0609040504020204" pitchFamily="49"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Conclusion: We’ll define managerial positions as those with Job Level 3 and above</a:t>
            </a: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C39AD741-ECEF-4171-AEFB-CDBBAB845648}"/>
              </a:ext>
            </a:extLst>
          </p:cNvPr>
          <p:cNvPicPr>
            <a:picLocks noChangeAspect="1"/>
          </p:cNvPicPr>
          <p:nvPr/>
        </p:nvPicPr>
        <p:blipFill>
          <a:blip r:embed="rId2"/>
          <a:stretch>
            <a:fillRect/>
          </a:stretch>
        </p:blipFill>
        <p:spPr>
          <a:xfrm>
            <a:off x="690562" y="4051588"/>
            <a:ext cx="7762875" cy="1581150"/>
          </a:xfrm>
          <a:prstGeom prst="rect">
            <a:avLst/>
          </a:prstGeom>
        </p:spPr>
      </p:pic>
    </p:spTree>
    <p:extLst>
      <p:ext uri="{BB962C8B-B14F-4D97-AF65-F5344CB8AC3E}">
        <p14:creationId xmlns:p14="http://schemas.microsoft.com/office/powerpoint/2010/main" val="367784324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Is there a relationship between age and income? What about Life satisfaction?</a:t>
            </a:r>
          </a:p>
        </p:txBody>
      </p:sp>
      <p:sp>
        <p:nvSpPr>
          <p:cNvPr id="9" name="TextBox 8">
            <a:extLst>
              <a:ext uri="{FF2B5EF4-FFF2-40B4-BE49-F238E27FC236}">
                <a16:creationId xmlns:a16="http://schemas.microsoft.com/office/drawing/2014/main" xmlns="" id="{51D80616-577E-40C9-A946-BD9C1B39940D}"/>
              </a:ext>
            </a:extLst>
          </p:cNvPr>
          <p:cNvSpPr txBox="1"/>
          <p:nvPr/>
        </p:nvSpPr>
        <p:spPr>
          <a:xfrm>
            <a:off x="323107" y="4336445"/>
            <a:ext cx="4284000" cy="206210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a very strong linear relationship between age and income, explained by the fact that older employees have higher job levels or tenure-related salary increases. </a:t>
            </a:r>
          </a:p>
          <a:p>
            <a:pPr marL="285750" indent="-285750">
              <a:buFont typeface="Arial" panose="020B0604020202020204" pitchFamily="34" charset="0"/>
              <a:buChar char="•"/>
            </a:pPr>
            <a:r>
              <a:rPr lang="en-US" sz="1600" dirty="0"/>
              <a:t>There seems to be overall salary equality for males and females, although we haven’t inspected equality controlling by job role or level. </a:t>
            </a:r>
          </a:p>
        </p:txBody>
      </p:sp>
      <p:pic>
        <p:nvPicPr>
          <p:cNvPr id="10" name="Picture 9">
            <a:extLst>
              <a:ext uri="{FF2B5EF4-FFF2-40B4-BE49-F238E27FC236}">
                <a16:creationId xmlns:a16="http://schemas.microsoft.com/office/drawing/2014/main" xmlns="" id="{88BAD092-AA41-4B55-AF27-BCCF0352E73E}"/>
              </a:ext>
            </a:extLst>
          </p:cNvPr>
          <p:cNvPicPr>
            <a:picLocks noChangeAspect="1"/>
          </p:cNvPicPr>
          <p:nvPr/>
        </p:nvPicPr>
        <p:blipFill>
          <a:blip r:embed="rId2"/>
          <a:stretch>
            <a:fillRect/>
          </a:stretch>
        </p:blipFill>
        <p:spPr>
          <a:xfrm>
            <a:off x="531088" y="1237341"/>
            <a:ext cx="4284000" cy="3060000"/>
          </a:xfrm>
          <a:prstGeom prst="rect">
            <a:avLst/>
          </a:prstGeom>
        </p:spPr>
      </p:pic>
      <p:pic>
        <p:nvPicPr>
          <p:cNvPr id="12" name="Picture 11">
            <a:extLst>
              <a:ext uri="{FF2B5EF4-FFF2-40B4-BE49-F238E27FC236}">
                <a16:creationId xmlns:a16="http://schemas.microsoft.com/office/drawing/2014/main" xmlns="" id="{B67BCFD4-96D7-4B29-B9E1-9CA33613DB57}"/>
              </a:ext>
            </a:extLst>
          </p:cNvPr>
          <p:cNvPicPr>
            <a:picLocks noChangeAspect="1"/>
          </p:cNvPicPr>
          <p:nvPr/>
        </p:nvPicPr>
        <p:blipFill>
          <a:blip r:embed="rId3"/>
          <a:stretch>
            <a:fillRect/>
          </a:stretch>
        </p:blipFill>
        <p:spPr>
          <a:xfrm>
            <a:off x="4815088" y="1237341"/>
            <a:ext cx="4284000" cy="3060000"/>
          </a:xfrm>
          <a:prstGeom prst="rect">
            <a:avLst/>
          </a:prstGeom>
        </p:spPr>
      </p:pic>
      <p:sp>
        <p:nvSpPr>
          <p:cNvPr id="14" name="TextBox 13">
            <a:extLst>
              <a:ext uri="{FF2B5EF4-FFF2-40B4-BE49-F238E27FC236}">
                <a16:creationId xmlns:a16="http://schemas.microsoft.com/office/drawing/2014/main" xmlns="" id="{40C6BBB7-6C8B-4EBC-A728-87F5181E581E}"/>
              </a:ext>
            </a:extLst>
          </p:cNvPr>
          <p:cNvSpPr txBox="1"/>
          <p:nvPr/>
        </p:nvSpPr>
        <p:spPr>
          <a:xfrm>
            <a:off x="4728853" y="4336445"/>
            <a:ext cx="4284000"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not a strong relationship between income and life satisfaction (measured by work/life balance). </a:t>
            </a:r>
          </a:p>
          <a:p>
            <a:pPr marL="285750" indent="-285750">
              <a:buFont typeface="Arial" panose="020B0604020202020204" pitchFamily="34" charset="0"/>
              <a:buChar char="•"/>
            </a:pPr>
            <a:r>
              <a:rPr lang="en-US" sz="1600" dirty="0"/>
              <a:t>The distributions of income by the different levels of satisfaction look similar. </a:t>
            </a:r>
          </a:p>
        </p:txBody>
      </p:sp>
    </p:spTree>
    <p:extLst>
      <p:ext uri="{BB962C8B-B14F-4D97-AF65-F5344CB8AC3E}">
        <p14:creationId xmlns:p14="http://schemas.microsoft.com/office/powerpoint/2010/main" val="81349370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pic>
        <p:nvPicPr>
          <p:cNvPr id="2" name="Picture 1">
            <a:extLst>
              <a:ext uri="{FF2B5EF4-FFF2-40B4-BE49-F238E27FC236}">
                <a16:creationId xmlns:a16="http://schemas.microsoft.com/office/drawing/2014/main" xmlns="" id="{6D3F7E98-55B5-4B37-8BA3-09CB599D9DEC}"/>
              </a:ext>
            </a:extLst>
          </p:cNvPr>
          <p:cNvPicPr>
            <a:picLocks noChangeAspect="1"/>
          </p:cNvPicPr>
          <p:nvPr/>
        </p:nvPicPr>
        <p:blipFill>
          <a:blip r:embed="rId2"/>
          <a:stretch>
            <a:fillRect/>
          </a:stretch>
        </p:blipFill>
        <p:spPr>
          <a:xfrm>
            <a:off x="628650" y="954014"/>
            <a:ext cx="3528000" cy="2520000"/>
          </a:xfrm>
          <a:prstGeom prst="rect">
            <a:avLst/>
          </a:prstGeom>
        </p:spPr>
      </p:pic>
      <p:pic>
        <p:nvPicPr>
          <p:cNvPr id="3" name="Picture 2">
            <a:extLst>
              <a:ext uri="{FF2B5EF4-FFF2-40B4-BE49-F238E27FC236}">
                <a16:creationId xmlns:a16="http://schemas.microsoft.com/office/drawing/2014/main" xmlns="" id="{5A5D9C27-F81F-44BF-A891-6A20F42F0D05}"/>
              </a:ext>
            </a:extLst>
          </p:cNvPr>
          <p:cNvPicPr>
            <a:picLocks noChangeAspect="1"/>
          </p:cNvPicPr>
          <p:nvPr/>
        </p:nvPicPr>
        <p:blipFill>
          <a:blip r:embed="rId3"/>
          <a:stretch>
            <a:fillRect/>
          </a:stretch>
        </p:blipFill>
        <p:spPr>
          <a:xfrm>
            <a:off x="4987350" y="3516638"/>
            <a:ext cx="3528000" cy="2520000"/>
          </a:xfrm>
          <a:prstGeom prst="rect">
            <a:avLst/>
          </a:prstGeom>
        </p:spPr>
      </p:pic>
      <p:pic>
        <p:nvPicPr>
          <p:cNvPr id="5" name="Picture 4">
            <a:extLst>
              <a:ext uri="{FF2B5EF4-FFF2-40B4-BE49-F238E27FC236}">
                <a16:creationId xmlns:a16="http://schemas.microsoft.com/office/drawing/2014/main" xmlns="" id="{45DABCD3-6D82-4AD3-8100-37C115EBA555}"/>
              </a:ext>
            </a:extLst>
          </p:cNvPr>
          <p:cNvPicPr>
            <a:picLocks noChangeAspect="1"/>
          </p:cNvPicPr>
          <p:nvPr/>
        </p:nvPicPr>
        <p:blipFill>
          <a:blip r:embed="rId4"/>
          <a:stretch>
            <a:fillRect/>
          </a:stretch>
        </p:blipFill>
        <p:spPr>
          <a:xfrm>
            <a:off x="628650" y="3516638"/>
            <a:ext cx="3528000" cy="2520000"/>
          </a:xfrm>
          <a:prstGeom prst="rect">
            <a:avLst/>
          </a:prstGeom>
        </p:spPr>
      </p:pic>
      <p:pic>
        <p:nvPicPr>
          <p:cNvPr id="6" name="Picture 5">
            <a:extLst>
              <a:ext uri="{FF2B5EF4-FFF2-40B4-BE49-F238E27FC236}">
                <a16:creationId xmlns:a16="http://schemas.microsoft.com/office/drawing/2014/main" xmlns="" id="{A7E72433-DE35-40E3-BE8D-3938F7785920}"/>
              </a:ext>
            </a:extLst>
          </p:cNvPr>
          <p:cNvPicPr>
            <a:picLocks noChangeAspect="1"/>
          </p:cNvPicPr>
          <p:nvPr/>
        </p:nvPicPr>
        <p:blipFill>
          <a:blip r:embed="rId5"/>
          <a:stretch>
            <a:fillRect/>
          </a:stretch>
        </p:blipFill>
        <p:spPr>
          <a:xfrm>
            <a:off x="4987352" y="954014"/>
            <a:ext cx="3528000" cy="2520000"/>
          </a:xfrm>
          <a:prstGeom prst="rect">
            <a:avLst/>
          </a:prstGeom>
        </p:spPr>
      </p:pic>
      <p:sp>
        <p:nvSpPr>
          <p:cNvPr id="9" name="TextBox 8">
            <a:extLst>
              <a:ext uri="{FF2B5EF4-FFF2-40B4-BE49-F238E27FC236}">
                <a16:creationId xmlns:a16="http://schemas.microsoft.com/office/drawing/2014/main" xmlns="" id="{51D80616-577E-40C9-A946-BD9C1B39940D}"/>
              </a:ext>
            </a:extLst>
          </p:cNvPr>
          <p:cNvSpPr txBox="1"/>
          <p:nvPr/>
        </p:nvSpPr>
        <p:spPr>
          <a:xfrm>
            <a:off x="470887" y="614941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As expected, lower satisfaction and involvement in the job leads to higher attrition rates.  Employees that rank their satisfaction as ‘1’ are the highest concern. </a:t>
            </a:r>
          </a:p>
        </p:txBody>
      </p:sp>
    </p:spTree>
    <p:extLst>
      <p:ext uri="{BB962C8B-B14F-4D97-AF65-F5344CB8AC3E}">
        <p14:creationId xmlns:p14="http://schemas.microsoft.com/office/powerpoint/2010/main" val="3623315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sp>
        <p:nvSpPr>
          <p:cNvPr id="9" name="TextBox 8">
            <a:extLst>
              <a:ext uri="{FF2B5EF4-FFF2-40B4-BE49-F238E27FC236}">
                <a16:creationId xmlns:a16="http://schemas.microsoft.com/office/drawing/2014/main" xmlns="" id="{51D80616-577E-40C9-A946-BD9C1B39940D}"/>
              </a:ext>
            </a:extLst>
          </p:cNvPr>
          <p:cNvSpPr txBox="1"/>
          <p:nvPr/>
        </p:nvSpPr>
        <p:spPr>
          <a:xfrm>
            <a:off x="470887" y="5539820"/>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travel more have higher attrition. Likewise, employees that have spent less time with the same manager have higher attrition (age/role/salary might be confounding variables here). </a:t>
            </a:r>
          </a:p>
          <a:p>
            <a:pPr marL="285750" indent="-285750">
              <a:buFont typeface="Arial" panose="020B0604020202020204" pitchFamily="34" charset="0"/>
              <a:buChar char="•"/>
            </a:pPr>
            <a:r>
              <a:rPr lang="en-US" dirty="0"/>
              <a:t>There are some differences in attrition by department, albeit they’re smaller than in other factors. </a:t>
            </a:r>
          </a:p>
        </p:txBody>
      </p:sp>
      <p:pic>
        <p:nvPicPr>
          <p:cNvPr id="10" name="Picture 9">
            <a:extLst>
              <a:ext uri="{FF2B5EF4-FFF2-40B4-BE49-F238E27FC236}">
                <a16:creationId xmlns:a16="http://schemas.microsoft.com/office/drawing/2014/main" xmlns="" id="{B9A21A8B-907C-4D7F-9626-B8D98B98C1B8}"/>
              </a:ext>
            </a:extLst>
          </p:cNvPr>
          <p:cNvPicPr>
            <a:picLocks noChangeAspect="1"/>
          </p:cNvPicPr>
          <p:nvPr/>
        </p:nvPicPr>
        <p:blipFill>
          <a:blip r:embed="rId2"/>
          <a:stretch>
            <a:fillRect/>
          </a:stretch>
        </p:blipFill>
        <p:spPr>
          <a:xfrm>
            <a:off x="674085" y="913210"/>
            <a:ext cx="3276000" cy="2340000"/>
          </a:xfrm>
          <a:prstGeom prst="rect">
            <a:avLst/>
          </a:prstGeom>
        </p:spPr>
      </p:pic>
      <p:pic>
        <p:nvPicPr>
          <p:cNvPr id="11" name="Picture 10">
            <a:extLst>
              <a:ext uri="{FF2B5EF4-FFF2-40B4-BE49-F238E27FC236}">
                <a16:creationId xmlns:a16="http://schemas.microsoft.com/office/drawing/2014/main" xmlns="" id="{681D4D30-16A3-4130-9B6A-A8454364D094}"/>
              </a:ext>
            </a:extLst>
          </p:cNvPr>
          <p:cNvPicPr>
            <a:picLocks noChangeAspect="1"/>
          </p:cNvPicPr>
          <p:nvPr/>
        </p:nvPicPr>
        <p:blipFill>
          <a:blip r:embed="rId3"/>
          <a:stretch>
            <a:fillRect/>
          </a:stretch>
        </p:blipFill>
        <p:spPr>
          <a:xfrm>
            <a:off x="5021585" y="913210"/>
            <a:ext cx="3276000" cy="2340000"/>
          </a:xfrm>
          <a:prstGeom prst="rect">
            <a:avLst/>
          </a:prstGeom>
        </p:spPr>
      </p:pic>
      <p:pic>
        <p:nvPicPr>
          <p:cNvPr id="12" name="Picture 11">
            <a:extLst>
              <a:ext uri="{FF2B5EF4-FFF2-40B4-BE49-F238E27FC236}">
                <a16:creationId xmlns:a16="http://schemas.microsoft.com/office/drawing/2014/main" xmlns="" id="{AC2F97A4-C20B-41F7-AE24-0604AD24544C}"/>
              </a:ext>
            </a:extLst>
          </p:cNvPr>
          <p:cNvPicPr>
            <a:picLocks noChangeAspect="1"/>
          </p:cNvPicPr>
          <p:nvPr/>
        </p:nvPicPr>
        <p:blipFill>
          <a:blip r:embed="rId4"/>
          <a:stretch>
            <a:fillRect/>
          </a:stretch>
        </p:blipFill>
        <p:spPr>
          <a:xfrm>
            <a:off x="2622961" y="3237381"/>
            <a:ext cx="3276000" cy="2340000"/>
          </a:xfrm>
          <a:prstGeom prst="rect">
            <a:avLst/>
          </a:prstGeom>
        </p:spPr>
      </p:pic>
    </p:spTree>
    <p:extLst>
      <p:ext uri="{BB962C8B-B14F-4D97-AF65-F5344CB8AC3E}">
        <p14:creationId xmlns:p14="http://schemas.microsoft.com/office/powerpoint/2010/main" val="78442938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Job role specific trends</a:t>
            </a:r>
          </a:p>
        </p:txBody>
      </p:sp>
      <p:sp>
        <p:nvSpPr>
          <p:cNvPr id="9" name="TextBox 8">
            <a:extLst>
              <a:ext uri="{FF2B5EF4-FFF2-40B4-BE49-F238E27FC236}">
                <a16:creationId xmlns:a16="http://schemas.microsoft.com/office/drawing/2014/main" xmlns="" id="{51D80616-577E-40C9-A946-BD9C1B39940D}"/>
              </a:ext>
            </a:extLst>
          </p:cNvPr>
          <p:cNvSpPr txBox="1"/>
          <p:nvPr/>
        </p:nvSpPr>
        <p:spPr>
          <a:xfrm>
            <a:off x="4176075" y="1231355"/>
            <a:ext cx="4690834"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are clear differences in attrition by job roles. Sales representatives and executives have high attrition, the same as research scientists and laboratory technicians.</a:t>
            </a:r>
          </a:p>
          <a:p>
            <a:pPr marL="285750" indent="-285750">
              <a:buFont typeface="Arial" panose="020B0604020202020204" pitchFamily="34" charset="0"/>
              <a:buChar char="•"/>
            </a:pPr>
            <a:r>
              <a:rPr lang="en-US" dirty="0"/>
              <a:t>Directors and Managers have very low levels of attrition.</a:t>
            </a:r>
          </a:p>
        </p:txBody>
      </p:sp>
      <p:pic>
        <p:nvPicPr>
          <p:cNvPr id="7" name="Picture 6">
            <a:extLst>
              <a:ext uri="{FF2B5EF4-FFF2-40B4-BE49-F238E27FC236}">
                <a16:creationId xmlns:a16="http://schemas.microsoft.com/office/drawing/2014/main" xmlns="" id="{D4C69AEA-CFD7-425E-B37D-CC8092E70ABB}"/>
              </a:ext>
            </a:extLst>
          </p:cNvPr>
          <p:cNvPicPr>
            <a:picLocks noChangeAspect="1"/>
          </p:cNvPicPr>
          <p:nvPr/>
        </p:nvPicPr>
        <p:blipFill>
          <a:blip r:embed="rId2"/>
          <a:stretch>
            <a:fillRect/>
          </a:stretch>
        </p:blipFill>
        <p:spPr>
          <a:xfrm>
            <a:off x="490094" y="1231355"/>
            <a:ext cx="3780000" cy="2700000"/>
          </a:xfrm>
          <a:prstGeom prst="rect">
            <a:avLst/>
          </a:prstGeom>
        </p:spPr>
      </p:pic>
      <p:pic>
        <p:nvPicPr>
          <p:cNvPr id="13" name="Picture 12">
            <a:extLst>
              <a:ext uri="{FF2B5EF4-FFF2-40B4-BE49-F238E27FC236}">
                <a16:creationId xmlns:a16="http://schemas.microsoft.com/office/drawing/2014/main" xmlns="" id="{A1BFD308-D29C-4C13-BF87-A082B7FBF513}"/>
              </a:ext>
            </a:extLst>
          </p:cNvPr>
          <p:cNvPicPr>
            <a:picLocks noChangeAspect="1"/>
          </p:cNvPicPr>
          <p:nvPr/>
        </p:nvPicPr>
        <p:blipFill>
          <a:blip r:embed="rId3"/>
          <a:stretch>
            <a:fillRect/>
          </a:stretch>
        </p:blipFill>
        <p:spPr>
          <a:xfrm>
            <a:off x="490094" y="3867408"/>
            <a:ext cx="3780000" cy="2700000"/>
          </a:xfrm>
          <a:prstGeom prst="rect">
            <a:avLst/>
          </a:prstGeom>
        </p:spPr>
      </p:pic>
      <p:sp>
        <p:nvSpPr>
          <p:cNvPr id="14" name="TextBox 13">
            <a:extLst>
              <a:ext uri="{FF2B5EF4-FFF2-40B4-BE49-F238E27FC236}">
                <a16:creationId xmlns:a16="http://schemas.microsoft.com/office/drawing/2014/main" xmlns="" id="{3088989C-DCE9-481F-B78D-D7445737BF8C}"/>
              </a:ext>
            </a:extLst>
          </p:cNvPr>
          <p:cNvSpPr txBox="1"/>
          <p:nvPr/>
        </p:nvSpPr>
        <p:spPr>
          <a:xfrm>
            <a:off x="4176075" y="3979872"/>
            <a:ext cx="4690834"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These differences are not completely explained by satisfaction at the job. Median satisfaction is very similar for all roles.</a:t>
            </a:r>
          </a:p>
          <a:p>
            <a:pPr marL="285750" indent="-285750">
              <a:buFont typeface="Arial" panose="020B0604020202020204" pitchFamily="34" charset="0"/>
              <a:buChar char="•"/>
            </a:pPr>
            <a:r>
              <a:rPr lang="en-US" dirty="0"/>
              <a:t>There are some roles, however, where the distribution has a larger variance and is skewed to the right, indicating a larger proportion of people with very low levels of satisfaction. </a:t>
            </a:r>
          </a:p>
        </p:txBody>
      </p:sp>
    </p:spTree>
    <p:extLst>
      <p:ext uri="{BB962C8B-B14F-4D97-AF65-F5344CB8AC3E}">
        <p14:creationId xmlns:p14="http://schemas.microsoft.com/office/powerpoint/2010/main" val="8023824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Outline</a:t>
            </a:r>
          </a:p>
        </p:txBody>
      </p:sp>
      <p:sp>
        <p:nvSpPr>
          <p:cNvPr id="3" name="Content Placeholder 2"/>
          <p:cNvSpPr>
            <a:spLocks noGrp="1"/>
          </p:cNvSpPr>
          <p:nvPr>
            <p:ph idx="1"/>
          </p:nvPr>
        </p:nvSpPr>
        <p:spPr/>
        <p:txBody>
          <a:bodyPr/>
          <a:lstStyle/>
          <a:p>
            <a:r>
              <a:rPr lang="en-US" dirty="0"/>
              <a:t>Business Objectives</a:t>
            </a:r>
          </a:p>
          <a:p>
            <a:r>
              <a:rPr lang="en-US" dirty="0"/>
              <a:t>Data Sourced</a:t>
            </a:r>
          </a:p>
          <a:p>
            <a:r>
              <a:rPr lang="en-US" dirty="0"/>
              <a:t>Methodology</a:t>
            </a:r>
          </a:p>
          <a:p>
            <a:r>
              <a:rPr lang="en-US" dirty="0"/>
              <a:t>Evaluation/Results</a:t>
            </a:r>
          </a:p>
          <a:p>
            <a:r>
              <a:rPr lang="en-US" dirty="0"/>
              <a:t>Summary</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a:t>
            </a:fld>
            <a:endParaRPr lang="en-US" dirty="0"/>
          </a:p>
        </p:txBody>
      </p:sp>
    </p:spTree>
    <p:extLst>
      <p:ext uri="{BB962C8B-B14F-4D97-AF65-F5344CB8AC3E}">
        <p14:creationId xmlns:p14="http://schemas.microsoft.com/office/powerpoint/2010/main" val="10108334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are age and gender related to Attrition?</a:t>
            </a:r>
          </a:p>
        </p:txBody>
      </p:sp>
      <p:pic>
        <p:nvPicPr>
          <p:cNvPr id="5" name="Picture 4">
            <a:extLst>
              <a:ext uri="{FF2B5EF4-FFF2-40B4-BE49-F238E27FC236}">
                <a16:creationId xmlns:a16="http://schemas.microsoft.com/office/drawing/2014/main" xmlns="" id="{9B25BC6A-985C-4837-B359-7079F8B1663D}"/>
              </a:ext>
            </a:extLst>
          </p:cNvPr>
          <p:cNvPicPr>
            <a:picLocks noChangeAspect="1"/>
          </p:cNvPicPr>
          <p:nvPr/>
        </p:nvPicPr>
        <p:blipFill>
          <a:blip r:embed="rId2"/>
          <a:stretch>
            <a:fillRect/>
          </a:stretch>
        </p:blipFill>
        <p:spPr>
          <a:xfrm>
            <a:off x="1721461" y="1034920"/>
            <a:ext cx="6401693" cy="4572638"/>
          </a:xfrm>
          <a:prstGeom prst="rect">
            <a:avLst/>
          </a:prstGeom>
        </p:spPr>
      </p:pic>
      <p:sp>
        <p:nvSpPr>
          <p:cNvPr id="6" name="TextBox 5">
            <a:extLst>
              <a:ext uri="{FF2B5EF4-FFF2-40B4-BE49-F238E27FC236}">
                <a16:creationId xmlns:a16="http://schemas.microsoft.com/office/drawing/2014/main" xmlns="" id="{2E74FD3A-FE1A-4369-BE25-9D0AB332164A}"/>
              </a:ext>
            </a:extLst>
          </p:cNvPr>
          <p:cNvSpPr txBox="1"/>
          <p:nvPr/>
        </p:nvSpPr>
        <p:spPr>
          <a:xfrm>
            <a:off x="470887" y="5567527"/>
            <a:ext cx="852533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is a clear pattern where attrition steadily decreases as age increases, until employees reach ages 35-45. After that, attrition increases again.</a:t>
            </a:r>
          </a:p>
          <a:p>
            <a:pPr marL="285750" indent="-285750">
              <a:buFont typeface="Arial" panose="020B0604020202020204" pitchFamily="34" charset="0"/>
              <a:buChar char="•"/>
            </a:pPr>
            <a:r>
              <a:rPr lang="en-US" dirty="0"/>
              <a:t>Younger people are clearly more prone to attrition than older people. </a:t>
            </a:r>
          </a:p>
          <a:p>
            <a:pPr marL="285750" indent="-285750">
              <a:buFont typeface="Arial" panose="020B0604020202020204" pitchFamily="34" charset="0"/>
              <a:buChar char="•"/>
            </a:pPr>
            <a:r>
              <a:rPr lang="en-US" dirty="0"/>
              <a:t>There is no difference between sexes (confidence intervals overlap) </a:t>
            </a:r>
          </a:p>
        </p:txBody>
      </p:sp>
    </p:spTree>
    <p:extLst>
      <p:ext uri="{BB962C8B-B14F-4D97-AF65-F5344CB8AC3E}">
        <p14:creationId xmlns:p14="http://schemas.microsoft.com/office/powerpoint/2010/main" val="14111438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Do distance from home and marital status affect attrition?</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5364327"/>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When single people live far from their workplace, their attrition increases. It is likely that age/position/salary are confounding variables for single people. </a:t>
            </a:r>
          </a:p>
          <a:p>
            <a:pPr marL="285750" indent="-285750">
              <a:buFont typeface="Arial" panose="020B0604020202020204" pitchFamily="34" charset="0"/>
              <a:buChar char="•"/>
            </a:pPr>
            <a:r>
              <a:rPr lang="en-US" dirty="0"/>
              <a:t>Married/divorced people show very similar behaviors, with attrition decreasing after certain distance. Many hypothesis about preferences for urban/suburban areas, responsibilities, kids and family can be formulated from this chart. </a:t>
            </a:r>
          </a:p>
        </p:txBody>
      </p:sp>
      <p:pic>
        <p:nvPicPr>
          <p:cNvPr id="7" name="Picture 6">
            <a:extLst>
              <a:ext uri="{FF2B5EF4-FFF2-40B4-BE49-F238E27FC236}">
                <a16:creationId xmlns:a16="http://schemas.microsoft.com/office/drawing/2014/main" xmlns="" id="{BC8B5AC3-4B28-454D-82A7-BC22833D7B80}"/>
              </a:ext>
            </a:extLst>
          </p:cNvPr>
          <p:cNvPicPr>
            <a:picLocks noChangeAspect="1"/>
          </p:cNvPicPr>
          <p:nvPr/>
        </p:nvPicPr>
        <p:blipFill>
          <a:blip r:embed="rId2"/>
          <a:stretch>
            <a:fillRect/>
          </a:stretch>
        </p:blipFill>
        <p:spPr>
          <a:xfrm>
            <a:off x="1585005" y="1206667"/>
            <a:ext cx="5832000" cy="4165718"/>
          </a:xfrm>
          <a:prstGeom prst="rect">
            <a:avLst/>
          </a:prstGeom>
        </p:spPr>
      </p:pic>
    </p:spTree>
    <p:extLst>
      <p:ext uri="{BB962C8B-B14F-4D97-AF65-F5344CB8AC3E}">
        <p14:creationId xmlns:p14="http://schemas.microsoft.com/office/powerpoint/2010/main" val="22591871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do salaries and job levels affect attrition?</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Large variation of salaries within job levels. For entry-level level-4 jobs, higher salary = lower attrition. Level 5 are the most senior executives, attrition is probably influenced by retirement</a:t>
            </a:r>
          </a:p>
          <a:p>
            <a:pPr marL="285750" indent="-285750">
              <a:buFont typeface="Arial" panose="020B0604020202020204" pitchFamily="34" charset="0"/>
              <a:buChar char="•"/>
            </a:pPr>
            <a:r>
              <a:rPr lang="en-US" sz="1600" dirty="0"/>
              <a:t>Level 2 and level 3 jobs are interesting profiles: aspiring managers, mid-level managers that are advancing their careers, might grow dissatisfied and decide to leave when they feel they hit a ceiling in the company, or decide to stay if they reach the next tier</a:t>
            </a:r>
          </a:p>
        </p:txBody>
      </p:sp>
      <p:pic>
        <p:nvPicPr>
          <p:cNvPr id="9" name="Picture 8">
            <a:extLst>
              <a:ext uri="{FF2B5EF4-FFF2-40B4-BE49-F238E27FC236}">
                <a16:creationId xmlns:a16="http://schemas.microsoft.com/office/drawing/2014/main" xmlns="" id="{BF200C16-F255-466E-907F-A3D64B295A6F}"/>
              </a:ext>
            </a:extLst>
          </p:cNvPr>
          <p:cNvPicPr>
            <a:picLocks noChangeAspect="1"/>
          </p:cNvPicPr>
          <p:nvPr/>
        </p:nvPicPr>
        <p:blipFill>
          <a:blip r:embed="rId2"/>
          <a:stretch>
            <a:fillRect/>
          </a:stretch>
        </p:blipFill>
        <p:spPr>
          <a:xfrm>
            <a:off x="1532705" y="1142681"/>
            <a:ext cx="5846400" cy="4176000"/>
          </a:xfrm>
          <a:prstGeom prst="rect">
            <a:avLst/>
          </a:prstGeom>
        </p:spPr>
      </p:pic>
    </p:spTree>
    <p:extLst>
      <p:ext uri="{BB962C8B-B14F-4D97-AF65-F5344CB8AC3E}">
        <p14:creationId xmlns:p14="http://schemas.microsoft.com/office/powerpoint/2010/main" val="9897197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272764"/>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Salary increases and overtime</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536432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work overtime have distinctly higher attrition rates than those who don’t. Even large salary increases don’t seem to compensate for working long hours!</a:t>
            </a:r>
          </a:p>
        </p:txBody>
      </p:sp>
      <p:pic>
        <p:nvPicPr>
          <p:cNvPr id="2" name="Picture 1">
            <a:extLst>
              <a:ext uri="{FF2B5EF4-FFF2-40B4-BE49-F238E27FC236}">
                <a16:creationId xmlns:a16="http://schemas.microsoft.com/office/drawing/2014/main" xmlns="" id="{63EBF816-4BF0-4502-B7DA-5478F47A72CF}"/>
              </a:ext>
            </a:extLst>
          </p:cNvPr>
          <p:cNvPicPr>
            <a:picLocks noChangeAspect="1"/>
          </p:cNvPicPr>
          <p:nvPr/>
        </p:nvPicPr>
        <p:blipFill>
          <a:blip r:embed="rId2"/>
          <a:stretch>
            <a:fillRect/>
          </a:stretch>
        </p:blipFill>
        <p:spPr>
          <a:xfrm>
            <a:off x="2040434" y="1110513"/>
            <a:ext cx="5544000" cy="3960000"/>
          </a:xfrm>
          <a:prstGeom prst="rect">
            <a:avLst/>
          </a:prstGeom>
        </p:spPr>
      </p:pic>
    </p:spTree>
    <p:extLst>
      <p:ext uri="{BB962C8B-B14F-4D97-AF65-F5344CB8AC3E}">
        <p14:creationId xmlns:p14="http://schemas.microsoft.com/office/powerpoint/2010/main" val="70468179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stock options an effective mechanism to reduce attrition?</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Many companies offer stock options to incentive employees to stay in the company until they are “fully vested” and able to exercise the option (3-10 years)</a:t>
            </a:r>
          </a:p>
          <a:p>
            <a:pPr marL="285750" indent="-285750">
              <a:buFont typeface="Arial" panose="020B0604020202020204" pitchFamily="34" charset="0"/>
              <a:buChar char="•"/>
            </a:pPr>
            <a:r>
              <a:rPr lang="en-US" sz="1600" dirty="0"/>
              <a:t>This seems to be effective for those who receive the options, although it doesn’t do anything for those employees that are systematically left out of the options (likely younger, lower-level employees) or close </a:t>
            </a:r>
            <a:r>
              <a:rPr lang="en-US" sz="1600"/>
              <a:t>to retirement.</a:t>
            </a:r>
            <a:endParaRPr lang="en-US" sz="1600" dirty="0"/>
          </a:p>
        </p:txBody>
      </p:sp>
      <p:pic>
        <p:nvPicPr>
          <p:cNvPr id="7" name="Picture 6">
            <a:extLst>
              <a:ext uri="{FF2B5EF4-FFF2-40B4-BE49-F238E27FC236}">
                <a16:creationId xmlns:a16="http://schemas.microsoft.com/office/drawing/2014/main" xmlns="" id="{9672A29E-EA72-4425-A1A9-EFB83DD35354}"/>
              </a:ext>
            </a:extLst>
          </p:cNvPr>
          <p:cNvPicPr>
            <a:picLocks noChangeAspect="1"/>
          </p:cNvPicPr>
          <p:nvPr/>
        </p:nvPicPr>
        <p:blipFill>
          <a:blip r:embed="rId2"/>
          <a:stretch>
            <a:fillRect/>
          </a:stretch>
        </p:blipFill>
        <p:spPr>
          <a:xfrm>
            <a:off x="1690915" y="1265569"/>
            <a:ext cx="5544000" cy="3960000"/>
          </a:xfrm>
          <a:prstGeom prst="rect">
            <a:avLst/>
          </a:prstGeom>
        </p:spPr>
      </p:pic>
    </p:spTree>
    <p:extLst>
      <p:ext uri="{BB962C8B-B14F-4D97-AF65-F5344CB8AC3E}">
        <p14:creationId xmlns:p14="http://schemas.microsoft.com/office/powerpoint/2010/main" val="2605273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there people intrinsically more prone to change jobs frequently? </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5096476"/>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For people who have had more than five previous jobs, and that have low or medium levels of satisfaction, attrition rates start to climb very rapidly. </a:t>
            </a:r>
          </a:p>
          <a:p>
            <a:pPr marL="285750" indent="-285750">
              <a:buFont typeface="Arial" panose="020B0604020202020204" pitchFamily="34" charset="0"/>
              <a:buChar char="•"/>
            </a:pPr>
            <a:r>
              <a:rPr lang="en-US" sz="1600" dirty="0"/>
              <a:t>People who had many previous jobs seem to be more prone to be dissatisfied at their current job.</a:t>
            </a:r>
          </a:p>
          <a:p>
            <a:pPr marL="285750" indent="-285750">
              <a:buFont typeface="Arial" panose="020B0604020202020204" pitchFamily="34" charset="0"/>
              <a:buChar char="•"/>
            </a:pPr>
            <a:r>
              <a:rPr lang="en-US" sz="1600" dirty="0"/>
              <a:t>People who have had many previous jobs, but are currently satisfied or very satisfied, have very low attrition rates. </a:t>
            </a:r>
          </a:p>
        </p:txBody>
      </p:sp>
      <p:pic>
        <p:nvPicPr>
          <p:cNvPr id="2" name="Picture 1">
            <a:extLst>
              <a:ext uri="{FF2B5EF4-FFF2-40B4-BE49-F238E27FC236}">
                <a16:creationId xmlns:a16="http://schemas.microsoft.com/office/drawing/2014/main" xmlns="" id="{DBBA7E90-84A4-4D93-97B0-8BE592E01648}"/>
              </a:ext>
            </a:extLst>
          </p:cNvPr>
          <p:cNvPicPr>
            <a:picLocks noChangeAspect="1"/>
          </p:cNvPicPr>
          <p:nvPr/>
        </p:nvPicPr>
        <p:blipFill>
          <a:blip r:embed="rId2"/>
          <a:stretch>
            <a:fillRect/>
          </a:stretch>
        </p:blipFill>
        <p:spPr>
          <a:xfrm>
            <a:off x="2245050" y="1088621"/>
            <a:ext cx="5241600" cy="3744000"/>
          </a:xfrm>
          <a:prstGeom prst="rect">
            <a:avLst/>
          </a:prstGeom>
        </p:spPr>
      </p:pic>
    </p:spTree>
    <p:extLst>
      <p:ext uri="{BB962C8B-B14F-4D97-AF65-F5344CB8AC3E}">
        <p14:creationId xmlns:p14="http://schemas.microsoft.com/office/powerpoint/2010/main" val="8211185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t>Education</a:t>
            </a:r>
          </a:p>
          <a:p>
            <a:pPr lvl="1"/>
            <a:r>
              <a:rPr lang="en-US" dirty="0">
                <a:solidFill>
                  <a:schemeClr val="tx1"/>
                </a:solidFill>
              </a:rPr>
              <a:t>“1” is reference i.e. Basic College, “2” is College, “3” is bachelor, “4” is Master and “5” is Doctor</a:t>
            </a:r>
          </a:p>
          <a:p>
            <a:pPr marL="228600" lvl="1">
              <a:spcBef>
                <a:spcPts val="1000"/>
              </a:spcBef>
            </a:pPr>
            <a:r>
              <a:rPr lang="en-US" sz="3200" dirty="0">
                <a:solidFill>
                  <a:schemeClr val="tx1"/>
                </a:solidFill>
              </a:rPr>
              <a:t>Environment Satisfaction, Job Involvement and Job Satisfaction</a:t>
            </a:r>
          </a:p>
          <a:p>
            <a:pPr marL="685800" lvl="2">
              <a:spcBef>
                <a:spcPts val="1000"/>
              </a:spcBef>
            </a:pPr>
            <a:r>
              <a:rPr lang="en-US" dirty="0">
                <a:solidFill>
                  <a:schemeClr val="tx1"/>
                </a:solidFill>
              </a:rPr>
              <a:t>“1” is reference i.e. “Low”, “2” is Medium, “3” is High and “4” is Very High</a:t>
            </a:r>
          </a:p>
          <a:p>
            <a:pPr marL="228600" lvl="2">
              <a:spcBef>
                <a:spcPts val="1000"/>
              </a:spcBef>
            </a:pPr>
            <a:r>
              <a:rPr lang="en-US" sz="3100" dirty="0">
                <a:solidFill>
                  <a:schemeClr val="tx1"/>
                </a:solidFill>
              </a:rPr>
              <a:t>Performance Rating</a:t>
            </a:r>
          </a:p>
          <a:p>
            <a:pPr marL="685800" lvl="3">
              <a:spcBef>
                <a:spcPts val="1000"/>
              </a:spcBef>
            </a:pPr>
            <a:r>
              <a:rPr lang="en-US" sz="2700" dirty="0">
                <a:solidFill>
                  <a:schemeClr val="tx1"/>
                </a:solidFill>
              </a:rPr>
              <a:t>“1” is reference i.e. “Low”, “2” is Good, “3” is Excellent and “4” is Outstanding</a:t>
            </a:r>
          </a:p>
          <a:p>
            <a:pPr marL="228600" lvl="2">
              <a:spcBef>
                <a:spcPts val="1000"/>
              </a:spcBef>
            </a:pPr>
            <a:r>
              <a:rPr lang="en-US" sz="3200" dirty="0">
                <a:solidFill>
                  <a:schemeClr val="tx1"/>
                </a:solidFill>
              </a:rPr>
              <a:t>Work Life Balance</a:t>
            </a:r>
          </a:p>
          <a:p>
            <a:pPr marL="685800" lvl="3">
              <a:spcBef>
                <a:spcPts val="1000"/>
              </a:spcBef>
            </a:pPr>
            <a:r>
              <a:rPr lang="en-US" sz="2800" dirty="0">
                <a:solidFill>
                  <a:schemeClr val="tx1"/>
                </a:solidFill>
              </a:rPr>
              <a:t>“1” is reference i.e. Bad, “2” is Good, “3” is better and “4” is Best</a:t>
            </a:r>
          </a:p>
          <a:p>
            <a:pPr marL="228600" lvl="2">
              <a:spcBef>
                <a:spcPts val="1000"/>
              </a:spcBef>
            </a:pPr>
            <a:r>
              <a:rPr lang="en-US" sz="3200" dirty="0">
                <a:solidFill>
                  <a:schemeClr val="tx1"/>
                </a:solidFill>
              </a:rPr>
              <a:t>Job Level and Training times last year</a:t>
            </a:r>
          </a:p>
          <a:p>
            <a:pPr marL="685800" lvl="3">
              <a:spcBef>
                <a:spcPts val="1000"/>
              </a:spcBef>
            </a:pPr>
            <a:r>
              <a:rPr lang="en-US" sz="2800" dirty="0">
                <a:solidFill>
                  <a:schemeClr val="tx1"/>
                </a:solidFill>
              </a:rPr>
              <a:t>Converted to factor with value “1” as reference</a:t>
            </a:r>
          </a:p>
          <a:p>
            <a:pPr marL="228600" lvl="2">
              <a:spcBef>
                <a:spcPts val="1000"/>
              </a:spcBef>
            </a:pPr>
            <a:r>
              <a:rPr lang="en-US" sz="3200" dirty="0">
                <a:solidFill>
                  <a:schemeClr val="tx1"/>
                </a:solidFill>
              </a:rPr>
              <a:t>Stock Option Level</a:t>
            </a:r>
          </a:p>
          <a:p>
            <a:pPr marL="685800" lvl="3">
              <a:spcBef>
                <a:spcPts val="1000"/>
              </a:spcBef>
            </a:pPr>
            <a:r>
              <a:rPr lang="en-US" sz="2800" dirty="0">
                <a:solidFill>
                  <a:schemeClr val="tx1"/>
                </a:solidFill>
              </a:rPr>
              <a:t>Converted to factor with 0 as reference.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26</a:t>
            </a:fld>
            <a:endParaRPr lang="en-US" dirty="0"/>
          </a:p>
        </p:txBody>
      </p:sp>
      <p:sp>
        <p:nvSpPr>
          <p:cNvPr id="5" name="Title 1">
            <a:extLst>
              <a:ext uri="{FF2B5EF4-FFF2-40B4-BE49-F238E27FC236}">
                <a16:creationId xmlns:a16="http://schemas.microsoft.com/office/drawing/2014/main" xmlns="" id="{8926B8E3-FE8B-4763-8364-31D5988A2EE9}"/>
              </a:ext>
            </a:extLst>
          </p:cNvPr>
          <p:cNvSpPr txBox="1">
            <a:spLocks/>
          </p:cNvSpPr>
          <p:nvPr/>
        </p:nvSpPr>
        <p:spPr>
          <a:xfrm>
            <a:off x="628650" y="623749"/>
            <a:ext cx="8367568" cy="684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Step 4: Logistic model for prediction</a:t>
            </a:r>
          </a:p>
          <a:p>
            <a:pPr algn="l">
              <a:spcAft>
                <a:spcPts val="2400"/>
              </a:spcAft>
            </a:pPr>
            <a:r>
              <a:rPr lang="en-US" sz="2400" dirty="0">
                <a:solidFill>
                  <a:schemeClr val="accent1"/>
                </a:solidFill>
              </a:rPr>
              <a:t>Transformation of Parameters:</a:t>
            </a:r>
          </a:p>
        </p:txBody>
      </p:sp>
    </p:spTree>
    <p:extLst>
      <p:ext uri="{BB962C8B-B14F-4D97-AF65-F5344CB8AC3E}">
        <p14:creationId xmlns:p14="http://schemas.microsoft.com/office/powerpoint/2010/main" val="13326916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Full Model : Fit equation and 95% C.I.</a:t>
            </a:r>
          </a:p>
        </p:txBody>
      </p:sp>
      <p:pic>
        <p:nvPicPr>
          <p:cNvPr id="9" name="Picture 3">
            <a:extLst>
              <a:ext uri="{FF2B5EF4-FFF2-40B4-BE49-F238E27FC236}">
                <a16:creationId xmlns:a16="http://schemas.microsoft.com/office/drawing/2014/main" xmlns="" id="{26B394C2-8243-4B85-9183-8D63CEE6B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475"/>
          <a:stretch/>
        </p:blipFill>
        <p:spPr bwMode="auto">
          <a:xfrm>
            <a:off x="5083784" y="2003404"/>
            <a:ext cx="3740884" cy="88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xmlns="" id="{833E3D1A-DD59-49D1-9F60-34D2F6059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84" y="3376717"/>
            <a:ext cx="3759928" cy="196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xmlns="" id="{063BACF7-EAE8-409C-9319-E69D0BF06756}"/>
              </a:ext>
            </a:extLst>
          </p:cNvPr>
          <p:cNvPicPr>
            <a:picLocks noChangeAspect="1"/>
          </p:cNvPicPr>
          <p:nvPr/>
        </p:nvPicPr>
        <p:blipFill>
          <a:blip r:embed="rId4"/>
          <a:stretch>
            <a:fillRect/>
          </a:stretch>
        </p:blipFill>
        <p:spPr>
          <a:xfrm>
            <a:off x="693723" y="1547792"/>
            <a:ext cx="4162055" cy="4317300"/>
          </a:xfrm>
          <a:prstGeom prst="rect">
            <a:avLst/>
          </a:prstGeom>
        </p:spPr>
      </p:pic>
      <p:sp>
        <p:nvSpPr>
          <p:cNvPr id="12" name="TextBox 11">
            <a:extLst>
              <a:ext uri="{FF2B5EF4-FFF2-40B4-BE49-F238E27FC236}">
                <a16:creationId xmlns:a16="http://schemas.microsoft.com/office/drawing/2014/main" xmlns="" id="{A6E45B4D-E726-4EDE-BD60-886472FD07BD}"/>
              </a:ext>
            </a:extLst>
          </p:cNvPr>
          <p:cNvSpPr txBox="1"/>
          <p:nvPr/>
        </p:nvSpPr>
        <p:spPr>
          <a:xfrm>
            <a:off x="5020724" y="2864245"/>
            <a:ext cx="62932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935254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 Fit equation and VIF</a:t>
            </a:r>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
        <p:nvSpPr>
          <p:cNvPr id="15" name="Slide Number Placeholder 3">
            <a:extLst>
              <a:ext uri="{FF2B5EF4-FFF2-40B4-BE49-F238E27FC236}">
                <a16:creationId xmlns:a16="http://schemas.microsoft.com/office/drawing/2014/main" xmlns="" id="{54490FDD-74B4-4598-A40A-8180B041B84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28</a:t>
            </a:fld>
            <a:endParaRPr lang="en-US" dirty="0"/>
          </a:p>
        </p:txBody>
      </p:sp>
      <p:sp>
        <p:nvSpPr>
          <p:cNvPr id="16" name="Rectangle 15">
            <a:extLst>
              <a:ext uri="{FF2B5EF4-FFF2-40B4-BE49-F238E27FC236}">
                <a16:creationId xmlns:a16="http://schemas.microsoft.com/office/drawing/2014/main" xmlns="" id="{5552E71A-F54E-4B50-A0F9-D4EF49FFAC88}"/>
              </a:ext>
            </a:extLst>
          </p:cNvPr>
          <p:cNvSpPr/>
          <p:nvPr/>
        </p:nvSpPr>
        <p:spPr>
          <a:xfrm>
            <a:off x="4356110" y="1353935"/>
            <a:ext cx="2515681" cy="461665"/>
          </a:xfrm>
          <a:prstGeom prst="rect">
            <a:avLst/>
          </a:prstGeom>
        </p:spPr>
        <p:txBody>
          <a:bodyPr wrap="square">
            <a:spAutoFit/>
          </a:bodyPr>
          <a:lstStyle/>
          <a:p>
            <a:r>
              <a:rPr lang="en-US" sz="1200" dirty="0" err="1">
                <a:solidFill>
                  <a:srgbClr val="FF0000"/>
                </a:solidFill>
              </a:rPr>
              <a:t>JobLevel</a:t>
            </a:r>
            <a:r>
              <a:rPr lang="en-US" sz="1200" dirty="0">
                <a:solidFill>
                  <a:srgbClr val="FF0000"/>
                </a:solidFill>
              </a:rPr>
              <a:t> and </a:t>
            </a:r>
            <a:r>
              <a:rPr lang="en-US" sz="1200" dirty="0" err="1">
                <a:solidFill>
                  <a:srgbClr val="FF0000"/>
                </a:solidFill>
              </a:rPr>
              <a:t>JobRole</a:t>
            </a:r>
            <a:r>
              <a:rPr lang="en-US" sz="1200" dirty="0">
                <a:solidFill>
                  <a:srgbClr val="FF0000"/>
                </a:solidFill>
              </a:rPr>
              <a:t> are highly correlated</a:t>
            </a:r>
          </a:p>
        </p:txBody>
      </p:sp>
      <p:pic>
        <p:nvPicPr>
          <p:cNvPr id="17" name="Picture 3">
            <a:extLst>
              <a:ext uri="{FF2B5EF4-FFF2-40B4-BE49-F238E27FC236}">
                <a16:creationId xmlns:a16="http://schemas.microsoft.com/office/drawing/2014/main" xmlns="" id="{4C3B6F3F-CB25-42C0-A47F-05BEA6E8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59" y="1464220"/>
            <a:ext cx="3129447" cy="3475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xmlns="" id="{BB2C4910-EE1D-4DAF-8BEA-1925B8B266EA}"/>
              </a:ext>
            </a:extLst>
          </p:cNvPr>
          <p:cNvPicPr>
            <a:picLocks noChangeAspect="1"/>
          </p:cNvPicPr>
          <p:nvPr/>
        </p:nvPicPr>
        <p:blipFill>
          <a:blip r:embed="rId3"/>
          <a:stretch>
            <a:fillRect/>
          </a:stretch>
        </p:blipFill>
        <p:spPr>
          <a:xfrm>
            <a:off x="4220362" y="1845612"/>
            <a:ext cx="4696751" cy="3903720"/>
          </a:xfrm>
          <a:prstGeom prst="rect">
            <a:avLst/>
          </a:prstGeom>
        </p:spPr>
      </p:pic>
      <p:sp>
        <p:nvSpPr>
          <p:cNvPr id="19" name="Arrow: Right 18">
            <a:extLst>
              <a:ext uri="{FF2B5EF4-FFF2-40B4-BE49-F238E27FC236}">
                <a16:creationId xmlns:a16="http://schemas.microsoft.com/office/drawing/2014/main" xmlns="" id="{94BEAD6A-69CF-4FB1-A266-94E3064BFE0D}"/>
              </a:ext>
            </a:extLst>
          </p:cNvPr>
          <p:cNvSpPr/>
          <p:nvPr/>
        </p:nvSpPr>
        <p:spPr>
          <a:xfrm rot="9604315">
            <a:off x="3597531" y="1701224"/>
            <a:ext cx="704685" cy="292877"/>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xmlns="" id="{D5B12699-9BCE-41B9-B6C9-2085AB04DDA9}"/>
              </a:ext>
            </a:extLst>
          </p:cNvPr>
          <p:cNvSpPr/>
          <p:nvPr/>
        </p:nvSpPr>
        <p:spPr>
          <a:xfrm rot="9531232">
            <a:off x="3636548" y="1995992"/>
            <a:ext cx="553796" cy="269790"/>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1E4CC-E3B3-4B6A-ABB0-88D976BF86DD}"/>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Visual Inspection of Continuous Variables </a:t>
            </a:r>
          </a:p>
        </p:txBody>
      </p:sp>
      <p:sp>
        <p:nvSpPr>
          <p:cNvPr id="4" name="Slide Number Placeholder 3">
            <a:extLst>
              <a:ext uri="{FF2B5EF4-FFF2-40B4-BE49-F238E27FC236}">
                <a16:creationId xmlns:a16="http://schemas.microsoft.com/office/drawing/2014/main" xmlns="" id="{C75131EE-B8AE-4F83-81CB-B39D9743C6B5}"/>
              </a:ext>
            </a:extLst>
          </p:cNvPr>
          <p:cNvSpPr>
            <a:spLocks noGrp="1"/>
          </p:cNvSpPr>
          <p:nvPr>
            <p:ph type="sldNum" sz="quarter" idx="12"/>
          </p:nvPr>
        </p:nvSpPr>
        <p:spPr/>
        <p:txBody>
          <a:bodyPr/>
          <a:lstStyle/>
          <a:p>
            <a:fld id="{38327683-8978-6B4B-9130-4A6A841F0549}" type="slidenum">
              <a:rPr lang="en-US" smtClean="0"/>
              <a:pPr/>
              <a:t>29</a:t>
            </a:fld>
            <a:endParaRPr lang="en-US" dirty="0"/>
          </a:p>
        </p:txBody>
      </p:sp>
      <p:pic>
        <p:nvPicPr>
          <p:cNvPr id="6" name="Picture 5">
            <a:extLst>
              <a:ext uri="{FF2B5EF4-FFF2-40B4-BE49-F238E27FC236}">
                <a16:creationId xmlns:a16="http://schemas.microsoft.com/office/drawing/2014/main" xmlns="" id="{EAB7A5A3-217D-44B7-8B15-2E287114D567}"/>
              </a:ext>
            </a:extLst>
          </p:cNvPr>
          <p:cNvPicPr>
            <a:picLocks noChangeAspect="1"/>
          </p:cNvPicPr>
          <p:nvPr/>
        </p:nvPicPr>
        <p:blipFill>
          <a:blip r:embed="rId2"/>
          <a:stretch>
            <a:fillRect/>
          </a:stretch>
        </p:blipFill>
        <p:spPr>
          <a:xfrm>
            <a:off x="2174457" y="1552879"/>
            <a:ext cx="4585693" cy="3275495"/>
          </a:xfrm>
          <a:prstGeom prst="rect">
            <a:avLst/>
          </a:prstGeom>
        </p:spPr>
      </p:pic>
      <p:sp>
        <p:nvSpPr>
          <p:cNvPr id="5" name="TextBox 4">
            <a:extLst>
              <a:ext uri="{FF2B5EF4-FFF2-40B4-BE49-F238E27FC236}">
                <a16:creationId xmlns:a16="http://schemas.microsoft.com/office/drawing/2014/main" xmlns="" id="{2E74FD3A-FE1A-4369-BE25-9D0AB332164A}"/>
              </a:ext>
            </a:extLst>
          </p:cNvPr>
          <p:cNvSpPr txBox="1"/>
          <p:nvPr/>
        </p:nvSpPr>
        <p:spPr>
          <a:xfrm>
            <a:off x="470887" y="4954129"/>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Predicted values Vs Logit graphs for the continuous variables.</a:t>
            </a:r>
          </a:p>
          <a:p>
            <a:pPr marL="285750" indent="-285750">
              <a:buFont typeface="Arial" panose="020B0604020202020204" pitchFamily="34" charset="0"/>
              <a:buChar char="•"/>
            </a:pPr>
            <a:r>
              <a:rPr lang="en-US" sz="1600" dirty="0"/>
              <a:t>We see most of the continuous variables are linearly correlated other than Distance from home, Years in current role and standard hours.</a:t>
            </a:r>
          </a:p>
        </p:txBody>
      </p:sp>
    </p:spTree>
    <p:extLst>
      <p:ext uri="{BB962C8B-B14F-4D97-AF65-F5344CB8AC3E}">
        <p14:creationId xmlns:p14="http://schemas.microsoft.com/office/powerpoint/2010/main" val="2657202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913"/>
            <a:ext cx="7886700" cy="1325563"/>
          </a:xfrm>
        </p:spPr>
        <p:txBody>
          <a:bodyPr/>
          <a:lstStyle/>
          <a:p>
            <a:r>
              <a:rPr lang="en-US" dirty="0">
                <a:solidFill>
                  <a:schemeClr val="accent1"/>
                </a:solidFill>
              </a:rPr>
              <a:t>Business Objectives</a:t>
            </a:r>
          </a:p>
        </p:txBody>
      </p:sp>
      <p:sp>
        <p:nvSpPr>
          <p:cNvPr id="3" name="Content Placeholder 2"/>
          <p:cNvSpPr>
            <a:spLocks noGrp="1"/>
          </p:cNvSpPr>
          <p:nvPr>
            <p:ph idx="1"/>
          </p:nvPr>
        </p:nvSpPr>
        <p:spPr>
          <a:xfrm>
            <a:off x="628650" y="1179075"/>
            <a:ext cx="7886700" cy="5036998"/>
          </a:xfrm>
        </p:spPr>
        <p:txBody>
          <a:bodyPr>
            <a:normAutofit fontScale="92500" lnSpcReduction="10000"/>
          </a:bodyPr>
          <a:lstStyle/>
          <a:p>
            <a:r>
              <a:rPr lang="en-US" sz="2400" dirty="0"/>
              <a:t>The purpose of this analysis is to answer the question: </a:t>
            </a:r>
            <a:r>
              <a:rPr lang="en-US" sz="2400" i="1" dirty="0">
                <a:solidFill>
                  <a:schemeClr val="accent1"/>
                </a:solidFill>
              </a:rPr>
              <a:t>what are the most important factors that affect employee attrition? </a:t>
            </a:r>
          </a:p>
          <a:p>
            <a:pPr lvl="1"/>
            <a:r>
              <a:rPr lang="en-US" sz="2000" dirty="0">
                <a:solidFill>
                  <a:schemeClr val="tx1"/>
                </a:solidFill>
              </a:rPr>
              <a:t>The reasons for leaving a company can vary from personal reasons, such as desiring career advancement or moving to a different city, to company-based reasons, such as an unwanted change in company structure or management.</a:t>
            </a:r>
          </a:p>
          <a:p>
            <a:r>
              <a:rPr lang="en-US" sz="2400" dirty="0"/>
              <a:t>Once these factors are determined, a company can take actions to control them, trying to reduce attrition and the costs related to it, such as:</a:t>
            </a:r>
          </a:p>
          <a:p>
            <a:pPr lvl="1">
              <a:lnSpc>
                <a:spcPct val="100000"/>
              </a:lnSpc>
              <a:spcBef>
                <a:spcPts val="0"/>
              </a:spcBef>
            </a:pPr>
            <a:r>
              <a:rPr lang="en-US" sz="1800" dirty="0">
                <a:solidFill>
                  <a:schemeClr val="tx1"/>
                </a:solidFill>
              </a:rPr>
              <a:t>Low employee morale</a:t>
            </a:r>
          </a:p>
          <a:p>
            <a:pPr lvl="1">
              <a:lnSpc>
                <a:spcPct val="100000"/>
              </a:lnSpc>
              <a:spcBef>
                <a:spcPts val="0"/>
              </a:spcBef>
            </a:pPr>
            <a:r>
              <a:rPr lang="en-US" sz="1800" dirty="0">
                <a:solidFill>
                  <a:schemeClr val="tx1"/>
                </a:solidFill>
              </a:rPr>
              <a:t>Operating and monetary costs (severance payments, cost of re-hiring and re-training)</a:t>
            </a:r>
          </a:p>
          <a:p>
            <a:pPr lvl="1">
              <a:lnSpc>
                <a:spcPct val="100000"/>
              </a:lnSpc>
              <a:spcBef>
                <a:spcPts val="0"/>
              </a:spcBef>
            </a:pPr>
            <a:r>
              <a:rPr lang="en-US" sz="1800" dirty="0">
                <a:solidFill>
                  <a:schemeClr val="tx1"/>
                </a:solidFill>
              </a:rPr>
              <a:t>Money invested in the employees that leave the company can't be recovered, their knowledge is lost and can be obtained by competitors. </a:t>
            </a:r>
          </a:p>
          <a:p>
            <a:pPr lvl="1">
              <a:lnSpc>
                <a:spcPct val="100000"/>
              </a:lnSpc>
              <a:spcBef>
                <a:spcPts val="0"/>
              </a:spcBef>
            </a:pPr>
            <a:r>
              <a:rPr lang="en-US" sz="1800" dirty="0">
                <a:solidFill>
                  <a:schemeClr val="tx1"/>
                </a:solidFill>
              </a:rPr>
              <a:t>The decrease in the workforce causes remaining employees to work on the slack left behind- mostly performing the task they are not completely trained to perform or are not the best suited</a:t>
            </a:r>
          </a:p>
          <a:p>
            <a:pPr lvl="1">
              <a:lnSpc>
                <a:spcPct val="100000"/>
              </a:lnSpc>
              <a:spcBef>
                <a:spcPts val="0"/>
              </a:spcBef>
            </a:pPr>
            <a:r>
              <a:rPr lang="en-US" sz="1800" dirty="0">
                <a:solidFill>
                  <a:schemeClr val="tx1"/>
                </a:solidFill>
              </a:rPr>
              <a:t>The situation may get out of control and lead to mass exit of employees, disabling the ability of the company to perform at a high level.</a:t>
            </a:r>
            <a:endParaRPr lang="en-US" sz="3600" dirty="0"/>
          </a:p>
          <a:p>
            <a:endParaRPr lang="en-US" sz="3600" dirty="0"/>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Fit for Forward 2 model w/o Job Level</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30</a:t>
            </a:fld>
            <a:endParaRPr lang="en-US" dirty="0"/>
          </a:p>
        </p:txBody>
      </p:sp>
      <p:sp>
        <p:nvSpPr>
          <p:cNvPr id="3" name="TextBox 2"/>
          <p:cNvSpPr txBox="1"/>
          <p:nvPr/>
        </p:nvSpPr>
        <p:spPr>
          <a:xfrm>
            <a:off x="448049" y="1589518"/>
            <a:ext cx="8067301" cy="4524315"/>
          </a:xfrm>
          <a:prstGeom prst="rect">
            <a:avLst/>
          </a:prstGeom>
          <a:noFill/>
        </p:spPr>
        <p:txBody>
          <a:bodyPr wrap="square" rtlCol="0">
            <a:spAutoFit/>
          </a:bodyPr>
          <a:lstStyle/>
          <a:p>
            <a:r>
              <a:rPr lang="en-US" sz="1200" dirty="0" err="1"/>
              <a:t>Pred</a:t>
            </a:r>
            <a:r>
              <a:rPr lang="en-US" sz="1200" dirty="0"/>
              <a:t>(Attrition| </a:t>
            </a:r>
            <a:r>
              <a:rPr lang="en-US" sz="1200" dirty="0" err="1"/>
              <a:t>OverTimeNo</a:t>
            </a:r>
            <a:r>
              <a:rPr lang="en-US" sz="1200" dirty="0"/>
              <a:t>, </a:t>
            </a:r>
            <a:r>
              <a:rPr lang="en-US" sz="1200" dirty="0" err="1"/>
              <a:t>JobRoleHealthcare_Representative</a:t>
            </a:r>
            <a:r>
              <a:rPr lang="en-US" sz="1200" dirty="0"/>
              <a:t>, StckOptnLvl0, EnvrnmntSts1, </a:t>
            </a:r>
            <a:r>
              <a:rPr lang="en-US" sz="1200" dirty="0" err="1"/>
              <a:t>BusinssTrvlNon_Travel</a:t>
            </a:r>
            <a:r>
              <a:rPr lang="en-US" sz="1200" dirty="0"/>
              <a:t>, JobInvolvmnt1, JobSatsfctn1, NmCmpnsWrkd0, WorkLifBlnc1, </a:t>
            </a:r>
            <a:r>
              <a:rPr lang="en-US" sz="1200" dirty="0" err="1"/>
              <a:t>EducatinFldHuman_Resources</a:t>
            </a:r>
            <a:r>
              <a:rPr lang="en-US" sz="1200" dirty="0"/>
              <a:t>, TrnngTmsLsY0, </a:t>
            </a:r>
            <a:r>
              <a:rPr lang="en-US" sz="1200" dirty="0" err="1"/>
              <a:t>GenderFemale</a:t>
            </a:r>
            <a:r>
              <a:rPr lang="en-US" sz="1200" dirty="0"/>
              <a:t>) = 9.029 + 2.094OverTimeYes + 1.023 </a:t>
            </a:r>
            <a:r>
              <a:rPr lang="en-US" sz="1200" dirty="0" err="1"/>
              <a:t>JobRoleHumanServices</a:t>
            </a:r>
            <a:r>
              <a:rPr lang="en-US" sz="1200" dirty="0"/>
              <a:t> + 1.085 </a:t>
            </a:r>
            <a:r>
              <a:rPr lang="en-US" sz="1200" dirty="0" err="1"/>
              <a:t>JobRoleLaboratory_Technician</a:t>
            </a:r>
            <a:r>
              <a:rPr lang="en-US" sz="1200" dirty="0"/>
              <a:t> + 0.739 </a:t>
            </a:r>
            <a:r>
              <a:rPr lang="en-US" sz="1200" dirty="0" err="1"/>
              <a:t>JobRoleManager</a:t>
            </a:r>
            <a:r>
              <a:rPr lang="en-US" sz="1200" dirty="0"/>
              <a:t> + 0.218 </a:t>
            </a:r>
            <a:r>
              <a:rPr lang="en-US" sz="1200" dirty="0" err="1"/>
              <a:t>JobRoleManufacturing_Director</a:t>
            </a:r>
            <a:r>
              <a:rPr lang="en-US" sz="1200" dirty="0"/>
              <a:t> + (-0.907) </a:t>
            </a:r>
            <a:r>
              <a:rPr lang="en-US" sz="1200" dirty="0" err="1"/>
              <a:t>JobRoleResearch_Director</a:t>
            </a:r>
            <a:r>
              <a:rPr lang="en-US" sz="1200" dirty="0"/>
              <a:t> + (-0.0006) </a:t>
            </a:r>
            <a:r>
              <a:rPr lang="en-US" sz="1200" dirty="0" err="1"/>
              <a:t>JobRoleResearch_Scientist</a:t>
            </a:r>
            <a:r>
              <a:rPr lang="en-US" sz="1200" dirty="0"/>
              <a:t> + 1.03 </a:t>
            </a:r>
            <a:r>
              <a:rPr lang="en-US" sz="1200" dirty="0" err="1"/>
              <a:t>JobRoleSales_Executive</a:t>
            </a:r>
            <a:r>
              <a:rPr lang="en-US" sz="1200" dirty="0"/>
              <a:t> + 1.661 </a:t>
            </a:r>
            <a:r>
              <a:rPr lang="en-US" sz="1200" dirty="0" err="1"/>
              <a:t>JobRoleSales_Representative</a:t>
            </a:r>
            <a:r>
              <a:rPr lang="en-US" sz="1200" dirty="0"/>
              <a:t> + (-1.426) StckOptnLvl1 + (-1.557) StckOptnLvl2 + (-0.696) StkOptnLvl3 + (-1.111) EnvrnmntSts2 + (-1.193) EnvrnmtSts3 + (-1.317) EnvrnmtSts4 + 2.106 </a:t>
            </a:r>
            <a:r>
              <a:rPr lang="en-US" sz="1200" dirty="0" err="1"/>
              <a:t>BusinssTrvlTravel_Frequently</a:t>
            </a:r>
            <a:r>
              <a:rPr lang="en-US" sz="1200" dirty="0"/>
              <a:t> + 1.090 </a:t>
            </a:r>
            <a:r>
              <a:rPr lang="en-US" sz="1200" dirty="0" err="1"/>
              <a:t>BusinssTrvlTravel_Rarely</a:t>
            </a:r>
            <a:r>
              <a:rPr lang="en-US" sz="1200" dirty="0"/>
              <a:t> + (-1.154) JobInvlvmnt2 + (-1.412 JobInvlvmnt3 + (-2.023) JobInvlvmnt4 + 0.051 </a:t>
            </a:r>
            <a:r>
              <a:rPr lang="en-US" sz="1200" dirty="0" err="1"/>
              <a:t>DistncFrmHm</a:t>
            </a:r>
            <a:r>
              <a:rPr lang="en-US" sz="1200" dirty="0"/>
              <a:t> + (-0.663) JobSatsfctn2 + (-0.69) JobSatsfctn3 + (-1.338) JobSatsfctn4 + 0.678 NmCmpnsWrkd1 + 0.56 NmCmpnsWrkd2 + 0.028 NmCmpnsWrkd3 + 0.654 NmCmpnsWrkd4 + 1.525 NmCmpnsWrkd5 + 1.412 NmCmpnsWrkd6 + 1.733 NmCmpnsWrkd7 + 0.884 NmCmpnsWrkd8 + 1.985 NmCmpnsWrkd9 + (-0.016) </a:t>
            </a:r>
            <a:r>
              <a:rPr lang="en-US" sz="1200" dirty="0" err="1"/>
              <a:t>TtlWrkngYrs</a:t>
            </a:r>
            <a:r>
              <a:rPr lang="en-US" sz="1200" dirty="0"/>
              <a:t>  + (-0.995) WorkLifBlnc2 + (-1.498) WorkLifBlnc3 + (-1.02) WorkLifBlnc4 + (-0.307) </a:t>
            </a:r>
            <a:r>
              <a:rPr lang="en-US" sz="1200" dirty="0" err="1"/>
              <a:t>RltnshpStsf</a:t>
            </a:r>
            <a:r>
              <a:rPr lang="en-US" sz="1200" dirty="0"/>
              <a:t>  + 0.203 </a:t>
            </a:r>
            <a:r>
              <a:rPr lang="en-US" sz="1200" dirty="0" err="1"/>
              <a:t>YrsSncLstPr</a:t>
            </a:r>
            <a:r>
              <a:rPr lang="en-US" sz="1200" dirty="0"/>
              <a:t>  + (-0.712) </a:t>
            </a:r>
            <a:r>
              <a:rPr lang="en-US" sz="1200" dirty="0" err="1"/>
              <a:t>logMthlyInc</a:t>
            </a:r>
            <a:r>
              <a:rPr lang="en-US" sz="1200" dirty="0"/>
              <a:t> + (-0.089) </a:t>
            </a:r>
            <a:r>
              <a:rPr lang="en-US" sz="1200" dirty="0" err="1"/>
              <a:t>YrsInCrrntR</a:t>
            </a:r>
            <a:r>
              <a:rPr lang="en-US" sz="1200" dirty="0"/>
              <a:t> + (-0.399) </a:t>
            </a:r>
            <a:r>
              <a:rPr lang="en-US" sz="1200" dirty="0" err="1"/>
              <a:t>EducatinFldLife</a:t>
            </a:r>
            <a:r>
              <a:rPr lang="en-US" sz="1200" dirty="0"/>
              <a:t> Sciences + 0.079 </a:t>
            </a:r>
            <a:r>
              <a:rPr lang="en-US" sz="1200" dirty="0" err="1"/>
              <a:t>EducatinFldMarketing</a:t>
            </a:r>
            <a:r>
              <a:rPr lang="en-US" sz="1200" dirty="0"/>
              <a:t>  + (-0.557) </a:t>
            </a:r>
            <a:r>
              <a:rPr lang="en-US" sz="1200" dirty="0" err="1"/>
              <a:t>EducatinFldMedical</a:t>
            </a:r>
            <a:r>
              <a:rPr lang="en-US" sz="1200" dirty="0"/>
              <a:t>  + (-0.435) </a:t>
            </a:r>
            <a:r>
              <a:rPr lang="en-US" sz="1200" dirty="0" err="1"/>
              <a:t>EducatinFldOther</a:t>
            </a:r>
            <a:r>
              <a:rPr lang="en-US" sz="1200" dirty="0"/>
              <a:t>  + (-0.563) </a:t>
            </a:r>
            <a:r>
              <a:rPr lang="en-US" sz="1200" dirty="0" err="1"/>
              <a:t>EducatinFldTechnical</a:t>
            </a:r>
            <a:r>
              <a:rPr lang="en-US" sz="1200" dirty="0"/>
              <a:t> Degree + (-1.142) TrnngTmsLsY1 + (-1.311) TrnngTmsLsY2 + (-.1.635) TrnngTmsLsY3 + (-1.045) TrnngTmsLsY4 + (-1.744) TrnngTmsLsY5 + (-2.057) TrnngTmsLsY6 + (0.435) </a:t>
            </a:r>
            <a:r>
              <a:rPr lang="en-US" sz="1200" dirty="0" err="1"/>
              <a:t>GenderMale</a:t>
            </a:r>
            <a:r>
              <a:rPr lang="en-US" sz="1200" dirty="0"/>
              <a:t> + (-0.113) </a:t>
            </a:r>
            <a:r>
              <a:rPr lang="en-US" sz="1200" dirty="0" err="1"/>
              <a:t>YrsWthCrrMn</a:t>
            </a:r>
            <a:r>
              <a:rPr lang="en-US" sz="1200" dirty="0"/>
              <a:t> + (-0.0004) </a:t>
            </a:r>
            <a:r>
              <a:rPr lang="en-US" sz="1200" dirty="0" err="1"/>
              <a:t>DailyRate</a:t>
            </a:r>
            <a:r>
              <a:rPr lang="en-US" sz="1200" dirty="0"/>
              <a:t> + (-0.0266) Age</a:t>
            </a:r>
          </a:p>
          <a:p>
            <a:endParaRPr lang="en-US" sz="1200" dirty="0"/>
          </a:p>
          <a:p>
            <a:r>
              <a:rPr lang="en-US" sz="1200" dirty="0"/>
              <a:t>This equation interpretation is as below</a:t>
            </a:r>
          </a:p>
          <a:p>
            <a:endParaRPr lang="en-US" sz="1200" dirty="0"/>
          </a:p>
          <a:p>
            <a:pPr marL="228600" indent="-228600">
              <a:buAutoNum type="arabicParenR"/>
            </a:pPr>
            <a:r>
              <a:rPr lang="en-US" sz="1200" dirty="0"/>
              <a:t>If an employee did an Overtime vs no overtime for every one using increase in overtime the odds of the person staying with the company is 2.094, keeping all other variables constant. </a:t>
            </a:r>
          </a:p>
          <a:p>
            <a:pPr marL="228600" indent="-228600">
              <a:buAutoNum type="arabicParenR"/>
            </a:pPr>
            <a:r>
              <a:rPr lang="en-US" sz="1200" dirty="0"/>
              <a:t>If an employee is in Human Services Job Role vs Healthcare job role for every unit increase in Human services job the odds of person not leaving the company is 1.023, keeping all other variables constant. </a:t>
            </a:r>
          </a:p>
          <a:p>
            <a:pPr marL="228600" indent="-228600">
              <a:buAutoNum type="arabicParenR"/>
            </a:pPr>
            <a:endParaRPr lang="en-US" sz="1200" dirty="0"/>
          </a:p>
          <a:p>
            <a:endParaRPr lang="en-US" sz="1200" dirty="0"/>
          </a:p>
        </p:txBody>
      </p:sp>
    </p:spTree>
    <p:extLst>
      <p:ext uri="{BB962C8B-B14F-4D97-AF65-F5344CB8AC3E}">
        <p14:creationId xmlns:p14="http://schemas.microsoft.com/office/powerpoint/2010/main" val="2789024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spcAft>
                <a:spcPts val="2400"/>
              </a:spcAft>
            </a:pPr>
            <a:r>
              <a:rPr lang="en-US" sz="2400" dirty="0">
                <a:solidFill>
                  <a:schemeClr val="accent1"/>
                </a:solidFill>
              </a:rPr>
              <a:t>Forward Selection: VIF and ROC Curve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31</a:t>
            </a:fld>
            <a:endParaRPr lang="en-US" dirty="0"/>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150" y="3167439"/>
            <a:ext cx="524256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43" y="3388419"/>
            <a:ext cx="252222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28650" y="1288608"/>
            <a:ext cx="80196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After removing Job Role from the model the VIF changed drastically for all other variables</a:t>
            </a:r>
          </a:p>
          <a:p>
            <a:pPr marL="285750" indent="-285750">
              <a:buFont typeface="Arial" panose="020B0604020202020204" pitchFamily="34" charset="0"/>
              <a:buChar char="•"/>
            </a:pPr>
            <a:r>
              <a:rPr lang="en-US" dirty="0"/>
              <a:t>Receiver Operating Characteristic (ROC) summarizes the model’s performance by evaluating the trade offs between true positive rate (sensitivity) and false positive rate (1-specificity). </a:t>
            </a:r>
          </a:p>
          <a:p>
            <a:pPr marL="285750" indent="-285750">
              <a:buFont typeface="Arial" panose="020B0604020202020204" pitchFamily="34" charset="0"/>
              <a:buChar char="•"/>
            </a:pPr>
            <a:r>
              <a:rPr lang="en-US" dirty="0"/>
              <a:t>Area under the curve (AUC) is 88.46%, </a:t>
            </a:r>
            <a:r>
              <a:rPr lang="en-US" dirty="0">
                <a:solidFill>
                  <a:schemeClr val="accent1"/>
                </a:solidFill>
              </a:rPr>
              <a:t>which means that the model is doing a good job </a:t>
            </a:r>
            <a:r>
              <a:rPr lang="en-US">
                <a:solidFill>
                  <a:schemeClr val="accent1"/>
                </a:solidFill>
              </a:rPr>
              <a:t>at </a:t>
            </a:r>
            <a:r>
              <a:rPr lang="en-US" smtClean="0">
                <a:solidFill>
                  <a:schemeClr val="accent1"/>
                </a:solidFill>
              </a:rPr>
              <a:t>classifying </a:t>
            </a:r>
            <a:r>
              <a:rPr lang="en-US" dirty="0">
                <a:solidFill>
                  <a:schemeClr val="accent1"/>
                </a:solidFill>
              </a:rPr>
              <a:t>Attrition from the data. </a:t>
            </a:r>
            <a:endParaRPr lang="en-US" dirty="0"/>
          </a:p>
        </p:txBody>
      </p:sp>
    </p:spTree>
    <p:extLst>
      <p:ext uri="{BB962C8B-B14F-4D97-AF65-F5344CB8AC3E}">
        <p14:creationId xmlns:p14="http://schemas.microsoft.com/office/powerpoint/2010/main" val="38211542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F04D8-3233-4516-A1F8-37E8FDCBD220}"/>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Chi-square test of Independence</a:t>
            </a:r>
          </a:p>
        </p:txBody>
      </p:sp>
      <p:sp>
        <p:nvSpPr>
          <p:cNvPr id="3" name="Content Placeholder 2"/>
          <p:cNvSpPr>
            <a:spLocks noGrp="1"/>
          </p:cNvSpPr>
          <p:nvPr>
            <p:ph idx="1"/>
          </p:nvPr>
        </p:nvSpPr>
        <p:spPr/>
        <p:txBody>
          <a:bodyPr/>
          <a:lstStyle/>
          <a:p>
            <a:r>
              <a:rPr lang="en-US" dirty="0"/>
              <a:t>We do see that all 4 explanatory variables identified by the model are statistically significant.</a:t>
            </a:r>
          </a:p>
          <a:p>
            <a:r>
              <a:rPr lang="en-US" dirty="0"/>
              <a:t>Job Role</a:t>
            </a:r>
          </a:p>
          <a:p>
            <a:r>
              <a:rPr lang="en-US" dirty="0"/>
              <a:t>Stock Option Level</a:t>
            </a:r>
          </a:p>
          <a:p>
            <a:r>
              <a:rPr lang="en-US" dirty="0"/>
              <a:t># of Companies worked</a:t>
            </a:r>
          </a:p>
          <a:p>
            <a:r>
              <a:rPr lang="en-US" dirty="0"/>
              <a:t>Environment Satisfaction</a:t>
            </a:r>
          </a:p>
        </p:txBody>
      </p:sp>
      <p:sp>
        <p:nvSpPr>
          <p:cNvPr id="4" name="Slide Number Placeholder 3">
            <a:extLst>
              <a:ext uri="{FF2B5EF4-FFF2-40B4-BE49-F238E27FC236}">
                <a16:creationId xmlns:a16="http://schemas.microsoft.com/office/drawing/2014/main" xmlns="" id="{D445F6C0-644C-4AA7-8CAE-A51ECBDA32DD}"/>
              </a:ext>
            </a:extLst>
          </p:cNvPr>
          <p:cNvSpPr>
            <a:spLocks noGrp="1"/>
          </p:cNvSpPr>
          <p:nvPr>
            <p:ph type="sldNum" sz="quarter" idx="12"/>
          </p:nvPr>
        </p:nvSpPr>
        <p:spPr/>
        <p:txBody>
          <a:bodyPr/>
          <a:lstStyle/>
          <a:p>
            <a:fld id="{38327683-8978-6B4B-9130-4A6A841F0549}" type="slidenum">
              <a:rPr lang="en-US" smtClean="0"/>
              <a:pPr/>
              <a:t>32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853" y="2880305"/>
            <a:ext cx="30670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1435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Deviance For Two Models (Forward </a:t>
            </a:r>
            <a:r>
              <a:rPr lang="en-US" sz="2400" dirty="0" err="1">
                <a:solidFill>
                  <a:schemeClr val="accent1"/>
                </a:solidFill>
              </a:rPr>
              <a:t>AndStepwise</a:t>
            </a:r>
            <a:r>
              <a:rPr lang="en-US" sz="2400" dirty="0">
                <a:solidFill>
                  <a:schemeClr val="accent1"/>
                </a:solidFill>
              </a:rPr>
              <a:t>)</a:t>
            </a:r>
          </a:p>
        </p:txBody>
      </p:sp>
      <p:sp>
        <p:nvSpPr>
          <p:cNvPr id="3" name="Content Placeholder 2"/>
          <p:cNvSpPr>
            <a:spLocks noGrp="1"/>
          </p:cNvSpPr>
          <p:nvPr>
            <p:ph idx="1"/>
          </p:nvPr>
        </p:nvSpPr>
        <p:spPr/>
        <p:txBody>
          <a:bodyPr/>
          <a:lstStyle/>
          <a:p>
            <a:r>
              <a:rPr lang="en-US" dirty="0"/>
              <a:t>Deviance</a:t>
            </a:r>
          </a:p>
          <a:p>
            <a:pPr lvl="1"/>
            <a:r>
              <a:rPr lang="en-US" dirty="0">
                <a:solidFill>
                  <a:schemeClr val="accent1"/>
                </a:solidFill>
              </a:rPr>
              <a:t>Forward – 764.3014</a:t>
            </a:r>
          </a:p>
          <a:p>
            <a:pPr lvl="1"/>
            <a:r>
              <a:rPr lang="en-US" dirty="0">
                <a:solidFill>
                  <a:schemeClr val="accent1"/>
                </a:solidFill>
              </a:rPr>
              <a:t>Stepwise – 764.3014</a:t>
            </a:r>
          </a:p>
          <a:p>
            <a:endParaRPr lang="en-US" dirty="0"/>
          </a:p>
          <a:p>
            <a:r>
              <a:rPr lang="en-US" dirty="0"/>
              <a:t>AIC Values</a:t>
            </a:r>
          </a:p>
          <a:p>
            <a:pPr lvl="1"/>
            <a:r>
              <a:rPr lang="en-US" dirty="0">
                <a:solidFill>
                  <a:schemeClr val="accent1"/>
                </a:solidFill>
              </a:rPr>
              <a:t>Forward - 888.3014</a:t>
            </a:r>
          </a:p>
          <a:p>
            <a:pPr lvl="1"/>
            <a:r>
              <a:rPr lang="en-US" dirty="0">
                <a:solidFill>
                  <a:schemeClr val="accent1"/>
                </a:solidFill>
              </a:rPr>
              <a:t>Stepwise - 888.3014</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33</a:t>
            </a:fld>
            <a:endParaRPr lang="en-US" dirty="0"/>
          </a:p>
        </p:txBody>
      </p:sp>
    </p:spTree>
    <p:extLst>
      <p:ext uri="{BB962C8B-B14F-4D97-AF65-F5344CB8AC3E}">
        <p14:creationId xmlns:p14="http://schemas.microsoft.com/office/powerpoint/2010/main" val="320178270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Goodness of Fit Test : Forward and Reduced (Intercept) Model and Pseudo R^2</a:t>
            </a:r>
          </a:p>
        </p:txBody>
      </p:sp>
      <p:sp>
        <p:nvSpPr>
          <p:cNvPr id="3" name="Content Placeholder 2"/>
          <p:cNvSpPr>
            <a:spLocks noGrp="1"/>
          </p:cNvSpPr>
          <p:nvPr>
            <p:ph idx="1"/>
          </p:nvPr>
        </p:nvSpPr>
        <p:spPr/>
        <p:txBody>
          <a:bodyPr/>
          <a:lstStyle/>
          <a:p>
            <a:r>
              <a:rPr lang="en-US" dirty="0"/>
              <a:t>Null Hypothesis is that reduced model is better than the forward2 model</a:t>
            </a:r>
          </a:p>
          <a:p>
            <a:pPr lvl="1"/>
            <a:r>
              <a:rPr lang="en-US" dirty="0">
                <a:solidFill>
                  <a:schemeClr val="tx1"/>
                </a:solidFill>
              </a:rPr>
              <a:t>Reject null hypothesis as p-value &lt; 0.05</a:t>
            </a:r>
          </a:p>
          <a:p>
            <a:endParaRPr lang="en-US" dirty="0"/>
          </a:p>
          <a:p>
            <a:endParaRPr lang="en-US" dirty="0"/>
          </a:p>
          <a:p>
            <a:r>
              <a:rPr lang="en-US" dirty="0"/>
              <a:t>Pseudo R^2 is</a:t>
            </a:r>
          </a:p>
          <a:p>
            <a:pPr lvl="1"/>
            <a:r>
              <a:rPr lang="en-US" dirty="0">
                <a:solidFill>
                  <a:schemeClr val="tx1"/>
                </a:solidFill>
              </a:rPr>
              <a:t>0.38 i.e. 38% (McFadden's R squared)</a:t>
            </a:r>
          </a:p>
        </p:txBody>
      </p:sp>
      <p:sp>
        <p:nvSpPr>
          <p:cNvPr id="4" name="Slide Number Placeholder 3"/>
          <p:cNvSpPr>
            <a:spLocks noGrp="1"/>
          </p:cNvSpPr>
          <p:nvPr>
            <p:ph type="sldNum" sz="quarter" idx="12"/>
          </p:nvPr>
        </p:nvSpPr>
        <p:spPr/>
        <p:txBody>
          <a:bodyPr/>
          <a:lstStyle/>
          <a:p>
            <a:fld id="{38327683-8978-6B4B-9130-4A6A841F0549}" type="slidenum">
              <a:rPr lang="en-US" smtClean="0"/>
              <a:t>34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461" y="3292046"/>
            <a:ext cx="4743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spcAft>
                <a:spcPts val="2400"/>
              </a:spcAft>
            </a:pPr>
            <a:r>
              <a:rPr lang="en-US" sz="2400" dirty="0">
                <a:solidFill>
                  <a:schemeClr val="accent1"/>
                </a:solidFill>
              </a:rPr>
              <a:t>Classification: FORWARD 2 Model</a:t>
            </a:r>
          </a:p>
        </p:txBody>
      </p:sp>
      <p:sp>
        <p:nvSpPr>
          <p:cNvPr id="3" name="Content Placeholder 2"/>
          <p:cNvSpPr>
            <a:spLocks noGrp="1"/>
          </p:cNvSpPr>
          <p:nvPr>
            <p:ph idx="1"/>
          </p:nvPr>
        </p:nvSpPr>
        <p:spPr/>
        <p:txBody>
          <a:bodyPr/>
          <a:lstStyle/>
          <a:p>
            <a:r>
              <a:rPr lang="en-US" dirty="0"/>
              <a:t>Accuracy of Prediction – 90%</a:t>
            </a:r>
          </a:p>
          <a:p>
            <a:pPr lvl="1"/>
            <a:r>
              <a:rPr lang="en-US" dirty="0">
                <a:solidFill>
                  <a:schemeClr val="tx1"/>
                </a:solidFill>
              </a:rPr>
              <a:t>Columns are actuals </a:t>
            </a:r>
          </a:p>
          <a:p>
            <a:pPr marL="457200" lvl="1" indent="0">
              <a:buNone/>
            </a:pPr>
            <a:r>
              <a:rPr lang="en-US" dirty="0">
                <a:solidFill>
                  <a:schemeClr val="tx1"/>
                </a:solidFill>
              </a:rPr>
              <a:t>	while rows are </a:t>
            </a:r>
          </a:p>
          <a:p>
            <a:pPr marL="457200" lvl="1" indent="0">
              <a:buNone/>
            </a:pPr>
            <a:r>
              <a:rPr lang="en-US" dirty="0">
                <a:solidFill>
                  <a:schemeClr val="tx1"/>
                </a:solidFill>
              </a:rPr>
              <a:t>	predicted.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35</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210" y="2338388"/>
            <a:ext cx="37052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2146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3 Best Predictors Of The Model</a:t>
            </a:r>
          </a:p>
        </p:txBody>
      </p:sp>
      <p:sp>
        <p:nvSpPr>
          <p:cNvPr id="3" name="Content Placeholder 2"/>
          <p:cNvSpPr>
            <a:spLocks noGrp="1"/>
          </p:cNvSpPr>
          <p:nvPr>
            <p:ph idx="1"/>
          </p:nvPr>
        </p:nvSpPr>
        <p:spPr/>
        <p:txBody>
          <a:bodyPr/>
          <a:lstStyle/>
          <a:p>
            <a:r>
              <a:rPr lang="en-US" dirty="0"/>
              <a:t>3 Best Predictors for the model:  </a:t>
            </a:r>
          </a:p>
          <a:p>
            <a:pPr lvl="1"/>
            <a:r>
              <a:rPr lang="en-US" dirty="0" err="1">
                <a:solidFill>
                  <a:schemeClr val="tx1"/>
                </a:solidFill>
              </a:rPr>
              <a:t>OverTime</a:t>
            </a:r>
            <a:r>
              <a:rPr lang="en-US" dirty="0">
                <a:solidFill>
                  <a:schemeClr val="tx1"/>
                </a:solidFill>
              </a:rPr>
              <a:t> (ref=“No”)</a:t>
            </a:r>
          </a:p>
          <a:p>
            <a:pPr lvl="1"/>
            <a:r>
              <a:rPr lang="en-US" dirty="0">
                <a:solidFill>
                  <a:schemeClr val="tx1"/>
                </a:solidFill>
              </a:rPr>
              <a:t>Stock Option Level </a:t>
            </a:r>
          </a:p>
          <a:p>
            <a:pPr lvl="1"/>
            <a:r>
              <a:rPr lang="en-US" dirty="0">
                <a:solidFill>
                  <a:schemeClr val="tx1"/>
                </a:solidFill>
              </a:rPr>
              <a:t>Environment Satisfaction.</a:t>
            </a:r>
          </a:p>
        </p:txBody>
      </p:sp>
      <p:sp>
        <p:nvSpPr>
          <p:cNvPr id="4" name="Slide Number Placeholder 3"/>
          <p:cNvSpPr>
            <a:spLocks noGrp="1"/>
          </p:cNvSpPr>
          <p:nvPr>
            <p:ph type="sldNum" sz="quarter" idx="12"/>
          </p:nvPr>
        </p:nvSpPr>
        <p:spPr/>
        <p:txBody>
          <a:bodyPr/>
          <a:lstStyle/>
          <a:p>
            <a:fld id="{38327683-8978-6B4B-9130-4A6A841F0549}" type="slidenum">
              <a:rPr lang="en-US" smtClean="0"/>
              <a:t>36</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808" y="3642957"/>
            <a:ext cx="3838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err="1">
                <a:solidFill>
                  <a:schemeClr val="accent1"/>
                </a:solidFill>
              </a:rPr>
              <a:t>Studentized</a:t>
            </a:r>
            <a:r>
              <a:rPr lang="en-US" sz="2400" dirty="0">
                <a:solidFill>
                  <a:schemeClr val="accent1"/>
                </a:solidFill>
              </a:rPr>
              <a:t> residuals vs Fitted values</a:t>
            </a:r>
          </a:p>
        </p:txBody>
      </p:sp>
      <p:sp>
        <p:nvSpPr>
          <p:cNvPr id="4" name="Slide Number Placeholder 3"/>
          <p:cNvSpPr>
            <a:spLocks noGrp="1"/>
          </p:cNvSpPr>
          <p:nvPr>
            <p:ph type="sldNum" sz="quarter" idx="12"/>
          </p:nvPr>
        </p:nvSpPr>
        <p:spPr/>
        <p:txBody>
          <a:bodyPr/>
          <a:lstStyle/>
          <a:p>
            <a:fld id="{38327683-8978-6B4B-9130-4A6A841F0549}" type="slidenum">
              <a:rPr lang="en-US" smtClean="0"/>
              <a:t>37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947" y="1519549"/>
            <a:ext cx="3471863"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459" y="1519549"/>
            <a:ext cx="3500437"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59" y="3691712"/>
            <a:ext cx="3612316" cy="220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47" y="3654840"/>
            <a:ext cx="3686103" cy="227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ACD699-B881-4C1A-A32B-3A81ACB6EE1B}"/>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Cooks D distance vs Leverage</a:t>
            </a:r>
          </a:p>
        </p:txBody>
      </p:sp>
      <p:sp>
        <p:nvSpPr>
          <p:cNvPr id="3" name="Content Placeholder 2"/>
          <p:cNvSpPr>
            <a:spLocks noGrp="1"/>
          </p:cNvSpPr>
          <p:nvPr>
            <p:ph idx="1"/>
          </p:nvPr>
        </p:nvSpPr>
        <p:spPr/>
        <p:txBody>
          <a:bodyPr/>
          <a:lstStyle/>
          <a:p>
            <a:r>
              <a:rPr lang="en-US" sz="2400" dirty="0"/>
              <a:t>Based on the below chart we do not see any influential observations or outliers so we have included all the data. Cook’s D is around 0.025 and the leverage is less than 0.3. </a:t>
            </a:r>
          </a:p>
        </p:txBody>
      </p:sp>
      <p:sp>
        <p:nvSpPr>
          <p:cNvPr id="4" name="Slide Number Placeholder 3">
            <a:extLst>
              <a:ext uri="{FF2B5EF4-FFF2-40B4-BE49-F238E27FC236}">
                <a16:creationId xmlns:a16="http://schemas.microsoft.com/office/drawing/2014/main" xmlns="" id="{CB13383B-AFC2-4DAC-8B14-A2FD504CAA8A}"/>
              </a:ext>
            </a:extLst>
          </p:cNvPr>
          <p:cNvSpPr>
            <a:spLocks noGrp="1"/>
          </p:cNvSpPr>
          <p:nvPr>
            <p:ph type="sldNum" sz="quarter" idx="12"/>
          </p:nvPr>
        </p:nvSpPr>
        <p:spPr/>
        <p:txBody>
          <a:bodyPr/>
          <a:lstStyle/>
          <a:p>
            <a:fld id="{38327683-8978-6B4B-9130-4A6A841F0549}" type="slidenum">
              <a:rPr lang="en-US" smtClean="0"/>
              <a:pPr/>
              <a:t>38</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67" y="3224576"/>
            <a:ext cx="5028666" cy="305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2564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39</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176073"/>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Insights and Conclusions</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838501"/>
            <a:ext cx="8525331" cy="575542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From the </a:t>
            </a:r>
            <a:r>
              <a:rPr lang="en-US" dirty="0">
                <a:solidFill>
                  <a:schemeClr val="accent1"/>
                </a:solidFill>
              </a:rPr>
              <a:t>exploratory data analysis</a:t>
            </a:r>
            <a:r>
              <a:rPr lang="en-US" dirty="0"/>
              <a:t>, we can derive the following conclusions:</a:t>
            </a:r>
          </a:p>
          <a:p>
            <a:pPr marL="742950" lvl="1" indent="-285750">
              <a:buFont typeface="Arial" panose="020B0604020202020204" pitchFamily="34" charset="0"/>
              <a:buChar char="•"/>
            </a:pPr>
            <a:r>
              <a:rPr lang="en-US" dirty="0"/>
              <a:t>Data visualization allows us to identify the variables where groups of subjects show distinct rates of attrition: </a:t>
            </a:r>
          </a:p>
          <a:p>
            <a:pPr marL="1081088" lvl="2" indent="-285750">
              <a:buFont typeface="Arial" panose="020B0604020202020204" pitchFamily="34" charset="0"/>
              <a:buChar char="•"/>
            </a:pPr>
            <a:r>
              <a:rPr lang="en-US" sz="1600" dirty="0"/>
              <a:t>Age, entry-level job role, low income, and marital status (single), which are likely correlated with being young sales representatives (the group with the highest attrition). </a:t>
            </a:r>
          </a:p>
          <a:p>
            <a:pPr marL="1081088" lvl="2" indent="-285750">
              <a:buFont typeface="Arial" panose="020B0604020202020204" pitchFamily="34" charset="0"/>
              <a:buChar char="•"/>
            </a:pPr>
            <a:r>
              <a:rPr lang="en-US" sz="1600" dirty="0"/>
              <a:t>People that had stock options (probably those close to retirement), worked extra time, and changed jobs frequently</a:t>
            </a:r>
          </a:p>
          <a:p>
            <a:pPr marL="1081088" lvl="2" indent="-285750">
              <a:buFont typeface="Arial" panose="020B0604020202020204" pitchFamily="34" charset="0"/>
              <a:buChar char="•"/>
            </a:pPr>
            <a:r>
              <a:rPr lang="en-US" sz="1600" dirty="0"/>
              <a:t>People who are consistently dissatisfied with their job, environment and relationships</a:t>
            </a:r>
          </a:p>
          <a:p>
            <a:pPr marL="742950" lvl="1" indent="-285750">
              <a:buFont typeface="Arial" panose="020B0604020202020204" pitchFamily="34" charset="0"/>
              <a:buChar char="•"/>
            </a:pPr>
            <a:r>
              <a:rPr lang="en-US" dirty="0"/>
              <a:t>Beyond entry-level jobs, there is groups of people whose attrition might be explained by the desire to grow in other companies (aspiring managers and seasoned managers that had hit a “ceiling”).</a:t>
            </a:r>
          </a:p>
          <a:p>
            <a:pPr marL="742950" lvl="1" indent="-285750">
              <a:buFont typeface="Arial" panose="020B0604020202020204" pitchFamily="34" charset="0"/>
              <a:buChar char="•"/>
            </a:pPr>
            <a:r>
              <a:rPr lang="en-US" dirty="0"/>
              <a:t>Satisfaction in the job, in its different manifestations, is an important determinant of attrition. </a:t>
            </a:r>
          </a:p>
          <a:p>
            <a:pPr marL="285750" indent="-285750">
              <a:buFont typeface="Arial" panose="020B0604020202020204" pitchFamily="34" charset="0"/>
              <a:buChar char="•"/>
            </a:pPr>
            <a:r>
              <a:rPr lang="en-US" dirty="0"/>
              <a:t>From the </a:t>
            </a:r>
            <a:r>
              <a:rPr lang="en-US" dirty="0">
                <a:solidFill>
                  <a:schemeClr val="accent1"/>
                </a:solidFill>
              </a:rPr>
              <a:t>regression analysis</a:t>
            </a:r>
            <a:r>
              <a:rPr lang="en-US" dirty="0"/>
              <a:t>, we can derive the following conclusions:</a:t>
            </a:r>
          </a:p>
          <a:p>
            <a:pPr marL="742950" lvl="1" indent="-285750">
              <a:buFont typeface="Arial" panose="020B0604020202020204" pitchFamily="34" charset="0"/>
              <a:buChar char="•"/>
            </a:pPr>
            <a:r>
              <a:rPr lang="en-US" dirty="0"/>
              <a:t>The most important factors that contribute to attrition are: </a:t>
            </a:r>
            <a:r>
              <a:rPr lang="en-US" dirty="0">
                <a:solidFill>
                  <a:schemeClr val="accent1"/>
                </a:solidFill>
              </a:rPr>
              <a:t>Working Overtime, Stock Option Level and  Environment Satisfaction.</a:t>
            </a:r>
          </a:p>
          <a:p>
            <a:pPr marL="742950" lvl="1" indent="-285750">
              <a:buFont typeface="Arial" panose="020B0604020202020204" pitchFamily="34" charset="0"/>
              <a:buChar char="•"/>
            </a:pPr>
            <a:r>
              <a:rPr lang="en-US" dirty="0"/>
              <a:t>The proposed model does a good job at predicting attrition, with an accuracy close to 89%. </a:t>
            </a:r>
          </a:p>
          <a:p>
            <a:pPr marL="742950" lvl="1" indent="-285750">
              <a:buFont typeface="Arial" panose="020B0604020202020204" pitchFamily="34" charset="0"/>
              <a:buChar char="•"/>
            </a:pPr>
            <a:r>
              <a:rPr lang="en-US" dirty="0"/>
              <a:t>We found that the predictive model is relatively simple, because there are many variables in the dataset that are closely related. Most of the predicting power comes from just a few variables. </a:t>
            </a:r>
          </a:p>
        </p:txBody>
      </p:sp>
    </p:spTree>
    <p:extLst>
      <p:ext uri="{BB962C8B-B14F-4D97-AF65-F5344CB8AC3E}">
        <p14:creationId xmlns:p14="http://schemas.microsoft.com/office/powerpoint/2010/main" val="30600367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49170"/>
          </a:xfrm>
        </p:spPr>
        <p:txBody>
          <a:bodyPr>
            <a:noAutofit/>
          </a:bodyPr>
          <a:lstStyle/>
          <a:p>
            <a:pPr algn="l">
              <a:spcAft>
                <a:spcPts val="2400"/>
              </a:spcAft>
            </a:pPr>
            <a:r>
              <a:rPr lang="en-US" sz="2400" dirty="0">
                <a:solidFill>
                  <a:schemeClr val="accent1"/>
                </a:solidFill>
              </a:rPr>
              <a:t>Context: Attrition rates vary significantly across industries and are impacted by internal and external factors</a:t>
            </a:r>
          </a:p>
        </p:txBody>
      </p:sp>
      <p:sp>
        <p:nvSpPr>
          <p:cNvPr id="3" name="Content Placeholder 2"/>
          <p:cNvSpPr>
            <a:spLocks noGrp="1"/>
          </p:cNvSpPr>
          <p:nvPr>
            <p:ph idx="1"/>
          </p:nvPr>
        </p:nvSpPr>
        <p:spPr>
          <a:xfrm>
            <a:off x="628650" y="1465403"/>
            <a:ext cx="7886700" cy="4325793"/>
          </a:xfrm>
          <a:solidFill>
            <a:schemeClr val="bg1"/>
          </a:solidFill>
        </p:spPr>
        <p:txBody>
          <a:bodyPr>
            <a:noAutofit/>
          </a:bodyPr>
          <a:lstStyle/>
          <a:p>
            <a:pPr>
              <a:lnSpc>
                <a:spcPct val="100000"/>
              </a:lnSpc>
              <a:spcBef>
                <a:spcPts val="600"/>
              </a:spcBef>
            </a:pPr>
            <a:r>
              <a:rPr lang="en-US" sz="1600" dirty="0">
                <a:solidFill>
                  <a:schemeClr val="accent1"/>
                </a:solidFill>
              </a:rPr>
              <a:t>Voluntary attrition</a:t>
            </a:r>
            <a:r>
              <a:rPr lang="en-US" sz="1600" dirty="0"/>
              <a:t> occurs when an employee leaves a company of his or her own accord. This can occur when employees leave their current positions for another job, leave the workforce entirely, or retire. </a:t>
            </a:r>
          </a:p>
          <a:p>
            <a:pPr>
              <a:lnSpc>
                <a:spcPct val="100000"/>
              </a:lnSpc>
              <a:spcBef>
                <a:spcPts val="600"/>
              </a:spcBef>
            </a:pPr>
            <a:r>
              <a:rPr lang="en-US" sz="1600" dirty="0">
                <a:solidFill>
                  <a:schemeClr val="accent1"/>
                </a:solidFill>
              </a:rPr>
              <a:t>Attrition rates vary widely across industries.</a:t>
            </a:r>
            <a:r>
              <a:rPr lang="en-US" sz="1600" dirty="0"/>
              <a:t> Those who work in hospitality, customer service and healthcare experience larger attrition rates, while those that work for utilities or the government show much more stability. </a:t>
            </a:r>
          </a:p>
          <a:p>
            <a:pPr>
              <a:lnSpc>
                <a:spcPct val="100000"/>
              </a:lnSpc>
              <a:spcBef>
                <a:spcPts val="600"/>
              </a:spcBef>
            </a:pPr>
            <a:r>
              <a:rPr lang="en-US" sz="1600" dirty="0">
                <a:solidFill>
                  <a:schemeClr val="accent1"/>
                </a:solidFill>
              </a:rPr>
              <a:t>Employee attrition statistics have worsened in recent years,</a:t>
            </a:r>
            <a:r>
              <a:rPr lang="en-US" sz="1600" dirty="0"/>
              <a:t> after years of recovery over the recession of 2008. This is due not only to causes within companies, but also to social and economic factors in the job market. </a:t>
            </a:r>
          </a:p>
          <a:p>
            <a:pPr>
              <a:lnSpc>
                <a:spcPct val="100000"/>
              </a:lnSpc>
              <a:spcBef>
                <a:spcPts val="0"/>
              </a:spcBef>
            </a:pPr>
            <a:endParaRPr lang="en-US" sz="10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r>
              <a:rPr lang="en-US" sz="900" dirty="0"/>
              <a:t>Source: </a:t>
            </a:r>
            <a:r>
              <a:rPr lang="en-US" sz="900" dirty="0" err="1"/>
              <a:t>CompData's</a:t>
            </a:r>
            <a:r>
              <a:rPr lang="en-US" sz="900" dirty="0"/>
              <a:t> 2016 edition of their annual </a:t>
            </a:r>
            <a:r>
              <a:rPr lang="en-US" sz="900" dirty="0" err="1"/>
              <a:t>BenchmarkPro</a:t>
            </a:r>
            <a:r>
              <a:rPr lang="en-US" sz="900" dirty="0"/>
              <a:t> Survey</a:t>
            </a:r>
            <a:endParaRPr lang="en-US" sz="1400" dirty="0"/>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026" name="Picture 2" descr="http://compforce.typepad.com/.a/6a00d83451df4569e201b7c8efee4a970b-pi">
            <a:extLst>
              <a:ext uri="{FF2B5EF4-FFF2-40B4-BE49-F238E27FC236}">
                <a16:creationId xmlns:a16="http://schemas.microsoft.com/office/drawing/2014/main" xmlns="" id="{FA961AD6-7B81-4C99-9052-A6C4A0CE5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 t="1991" r="2825" b="50977"/>
          <a:stretch/>
        </p:blipFill>
        <p:spPr bwMode="auto">
          <a:xfrm>
            <a:off x="345714" y="3931217"/>
            <a:ext cx="4140000" cy="24970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6740B1A8-81BA-4F3D-8DA9-BBE9CC486792}"/>
              </a:ext>
            </a:extLst>
          </p:cNvPr>
          <p:cNvPicPr>
            <a:picLocks noChangeAspect="1"/>
          </p:cNvPicPr>
          <p:nvPr/>
        </p:nvPicPr>
        <p:blipFill rotWithShape="1">
          <a:blip r:embed="rId3"/>
          <a:srcRect t="2598" b="4782"/>
          <a:stretch/>
        </p:blipFill>
        <p:spPr>
          <a:xfrm>
            <a:off x="4665719" y="3952584"/>
            <a:ext cx="3617783" cy="2498400"/>
          </a:xfrm>
          <a:prstGeom prst="rect">
            <a:avLst/>
          </a:prstGeom>
          <a:ln>
            <a:solidFill>
              <a:schemeClr val="accent1"/>
            </a:solidFill>
          </a:ln>
        </p:spPr>
      </p:pic>
    </p:spTree>
    <p:extLst>
      <p:ext uri="{BB962C8B-B14F-4D97-AF65-F5344CB8AC3E}">
        <p14:creationId xmlns:p14="http://schemas.microsoft.com/office/powerpoint/2010/main" val="74985243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40</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Recommendations</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977043"/>
            <a:ext cx="8525331" cy="5062924"/>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dirty="0"/>
              <a:t>Take into account your industry and what is going on in the market. Decide what your attrition benchmark is, and set targets for improvement. </a:t>
            </a:r>
          </a:p>
          <a:p>
            <a:pPr marL="285750" indent="-285750">
              <a:spcAft>
                <a:spcPts val="600"/>
              </a:spcAft>
              <a:buFont typeface="Arial" panose="020B0604020202020204" pitchFamily="34" charset="0"/>
              <a:buChar char="•"/>
            </a:pPr>
            <a:r>
              <a:rPr lang="en-US" dirty="0"/>
              <a:t>Segment your employees and invest strategically: in those groups with high attrition risk, identify those who can provide a large lifetime value, and aggressively invest in them. According to our analysis, some interesting target groups can be described as: </a:t>
            </a:r>
          </a:p>
          <a:p>
            <a:pPr marL="742950" lvl="1" indent="-285750">
              <a:spcAft>
                <a:spcPts val="600"/>
              </a:spcAft>
              <a:buFont typeface="Arial" panose="020B0604020202020204" pitchFamily="34" charset="0"/>
              <a:buChar char="•"/>
            </a:pPr>
            <a:r>
              <a:rPr lang="en-US" dirty="0"/>
              <a:t>Talented, young, single sales representatives</a:t>
            </a:r>
          </a:p>
          <a:p>
            <a:pPr marL="742950" lvl="1" indent="-285750">
              <a:spcAft>
                <a:spcPts val="600"/>
              </a:spcAft>
              <a:buFont typeface="Arial" panose="020B0604020202020204" pitchFamily="34" charset="0"/>
              <a:buChar char="•"/>
            </a:pPr>
            <a:r>
              <a:rPr lang="en-US" dirty="0"/>
              <a:t>Aspiring managers eager to make it to the next level</a:t>
            </a:r>
          </a:p>
          <a:p>
            <a:pPr marL="742950" lvl="1" indent="-285750">
              <a:spcAft>
                <a:spcPts val="600"/>
              </a:spcAft>
              <a:buFont typeface="Arial" panose="020B0604020202020204" pitchFamily="34" charset="0"/>
              <a:buChar char="•"/>
            </a:pPr>
            <a:r>
              <a:rPr lang="en-US" dirty="0"/>
              <a:t>Mid-level managers that value status and work meaning apart from money</a:t>
            </a:r>
          </a:p>
          <a:p>
            <a:pPr marL="285750" indent="-285750">
              <a:spcAft>
                <a:spcPts val="600"/>
              </a:spcAft>
              <a:buFont typeface="Arial" panose="020B0604020202020204" pitchFamily="34" charset="0"/>
              <a:buChar char="•"/>
            </a:pPr>
            <a:r>
              <a:rPr lang="en-US" dirty="0"/>
              <a:t>Redesign overtime in a way that it becomes less taxing for employees and where monetary incentives can help retain them</a:t>
            </a:r>
          </a:p>
          <a:p>
            <a:pPr marL="285750" indent="-285750">
              <a:spcAft>
                <a:spcPts val="600"/>
              </a:spcAft>
              <a:buFont typeface="Arial" panose="020B0604020202020204" pitchFamily="34" charset="0"/>
              <a:buChar char="•"/>
            </a:pPr>
            <a:r>
              <a:rPr lang="en-US" dirty="0"/>
              <a:t>Understand location patterns of single employees and those with families, to prevent distance from home becoming a factor that increases attrition levels. Explore options to work from home. </a:t>
            </a:r>
          </a:p>
          <a:p>
            <a:pPr marL="285750" indent="-285750">
              <a:spcAft>
                <a:spcPts val="600"/>
              </a:spcAft>
              <a:buFont typeface="Arial" panose="020B0604020202020204" pitchFamily="34" charset="0"/>
              <a:buChar char="•"/>
            </a:pPr>
            <a:r>
              <a:rPr lang="en-US" dirty="0"/>
              <a:t>Screen out people with a history of changing jobs very frequently, because no matter what other actions you take, there’s going to be a group of people more likely to leave the company. </a:t>
            </a:r>
          </a:p>
        </p:txBody>
      </p:sp>
    </p:spTree>
    <p:extLst>
      <p:ext uri="{BB962C8B-B14F-4D97-AF65-F5344CB8AC3E}">
        <p14:creationId xmlns:p14="http://schemas.microsoft.com/office/powerpoint/2010/main" val="313625947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41</a:t>
            </a:fld>
            <a:endParaRPr lang="en-US" dirty="0"/>
          </a:p>
        </p:txBody>
      </p:sp>
      <p:cxnSp>
        <p:nvCxnSpPr>
          <p:cNvPr id="6" name="Straight Arrow Connector 5"/>
          <p:cNvCxnSpPr/>
          <p:nvPr/>
        </p:nvCxnSpPr>
        <p:spPr>
          <a:xfrm flipV="1">
            <a:off x="1643743" y="2842488"/>
            <a:ext cx="32657" cy="3331028"/>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43743" y="6173516"/>
            <a:ext cx="6183086"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870690" y="2727801"/>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70690" y="4508002"/>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29086" y="2727800"/>
            <a:ext cx="1603332" cy="152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929086" y="4508000"/>
            <a:ext cx="1603332" cy="15281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66138" y="6126093"/>
            <a:ext cx="2843408" cy="369332"/>
          </a:xfrm>
          <a:prstGeom prst="rect">
            <a:avLst/>
          </a:prstGeom>
          <a:noFill/>
        </p:spPr>
        <p:txBody>
          <a:bodyPr wrap="square" rtlCol="0">
            <a:spAutoFit/>
          </a:bodyPr>
          <a:lstStyle/>
          <a:p>
            <a:r>
              <a:rPr lang="en-US" dirty="0"/>
              <a:t>Employee lifetime value</a:t>
            </a:r>
          </a:p>
        </p:txBody>
      </p:sp>
      <p:sp>
        <p:nvSpPr>
          <p:cNvPr id="15" name="TextBox 14"/>
          <p:cNvSpPr txBox="1"/>
          <p:nvPr/>
        </p:nvSpPr>
        <p:spPr>
          <a:xfrm rot="16200000">
            <a:off x="571037" y="4072618"/>
            <a:ext cx="1778696" cy="366713"/>
          </a:xfrm>
          <a:prstGeom prst="rect">
            <a:avLst/>
          </a:prstGeom>
          <a:noFill/>
        </p:spPr>
        <p:txBody>
          <a:bodyPr wrap="square" rtlCol="0">
            <a:spAutoFit/>
          </a:bodyPr>
          <a:lstStyle/>
          <a:p>
            <a:r>
              <a:rPr lang="en-US"/>
              <a:t>Attrition Risk</a:t>
            </a:r>
          </a:p>
        </p:txBody>
      </p:sp>
      <p:sp>
        <p:nvSpPr>
          <p:cNvPr id="16" name="TextBox 15"/>
          <p:cNvSpPr txBox="1"/>
          <p:nvPr/>
        </p:nvSpPr>
        <p:spPr>
          <a:xfrm>
            <a:off x="5136808" y="4775991"/>
            <a:ext cx="1189972" cy="369332"/>
          </a:xfrm>
          <a:prstGeom prst="rect">
            <a:avLst/>
          </a:prstGeom>
          <a:noFill/>
        </p:spPr>
        <p:txBody>
          <a:bodyPr wrap="square" rtlCol="0">
            <a:spAutoFit/>
          </a:bodyPr>
          <a:lstStyle/>
          <a:p>
            <a:r>
              <a:rPr lang="en-US" dirty="0"/>
              <a:t>Maintain</a:t>
            </a:r>
          </a:p>
        </p:txBody>
      </p:sp>
      <p:sp>
        <p:nvSpPr>
          <p:cNvPr id="17" name="TextBox 16"/>
          <p:cNvSpPr txBox="1"/>
          <p:nvPr/>
        </p:nvSpPr>
        <p:spPr>
          <a:xfrm>
            <a:off x="2133737" y="4775991"/>
            <a:ext cx="1114816" cy="369332"/>
          </a:xfrm>
          <a:prstGeom prst="rect">
            <a:avLst/>
          </a:prstGeom>
          <a:noFill/>
        </p:spPr>
        <p:txBody>
          <a:bodyPr wrap="square" rtlCol="0">
            <a:spAutoFit/>
          </a:bodyPr>
          <a:lstStyle/>
          <a:p>
            <a:r>
              <a:rPr lang="en-US" dirty="0"/>
              <a:t>Grow-up</a:t>
            </a:r>
          </a:p>
        </p:txBody>
      </p:sp>
      <p:sp>
        <p:nvSpPr>
          <p:cNvPr id="18" name="TextBox 17"/>
          <p:cNvSpPr txBox="1"/>
          <p:nvPr/>
        </p:nvSpPr>
        <p:spPr>
          <a:xfrm>
            <a:off x="2133737" y="2989699"/>
            <a:ext cx="1114816" cy="376960"/>
          </a:xfrm>
          <a:prstGeom prst="rect">
            <a:avLst/>
          </a:prstGeom>
          <a:noFill/>
        </p:spPr>
        <p:txBody>
          <a:bodyPr wrap="square" rtlCol="0">
            <a:spAutoFit/>
          </a:bodyPr>
          <a:lstStyle/>
          <a:p>
            <a:pPr algn="ctr"/>
            <a:r>
              <a:rPr lang="en-US" dirty="0"/>
              <a:t>Divest?</a:t>
            </a:r>
          </a:p>
        </p:txBody>
      </p:sp>
      <p:sp>
        <p:nvSpPr>
          <p:cNvPr id="19" name="TextBox 18"/>
          <p:cNvSpPr txBox="1"/>
          <p:nvPr/>
        </p:nvSpPr>
        <p:spPr>
          <a:xfrm>
            <a:off x="4929086" y="2980241"/>
            <a:ext cx="1603332" cy="646331"/>
          </a:xfrm>
          <a:prstGeom prst="rect">
            <a:avLst/>
          </a:prstGeom>
          <a:noFill/>
        </p:spPr>
        <p:txBody>
          <a:bodyPr wrap="square" rtlCol="0">
            <a:spAutoFit/>
          </a:bodyPr>
          <a:lstStyle/>
          <a:p>
            <a:pPr algn="ctr"/>
            <a:r>
              <a:rPr lang="en-US" dirty="0">
                <a:solidFill>
                  <a:schemeClr val="bg1"/>
                </a:solidFill>
              </a:rPr>
              <a:t>Aggressively retain</a:t>
            </a:r>
          </a:p>
        </p:txBody>
      </p:sp>
      <p:sp>
        <p:nvSpPr>
          <p:cNvPr id="20" name="TextBox 19"/>
          <p:cNvSpPr txBox="1"/>
          <p:nvPr/>
        </p:nvSpPr>
        <p:spPr>
          <a:xfrm>
            <a:off x="5031905" y="3640278"/>
            <a:ext cx="1397694" cy="461665"/>
          </a:xfrm>
          <a:prstGeom prst="rect">
            <a:avLst/>
          </a:prstGeom>
          <a:noFill/>
        </p:spPr>
        <p:txBody>
          <a:bodyPr wrap="square" rtlCol="0">
            <a:spAutoFit/>
          </a:bodyPr>
          <a:lstStyle/>
          <a:p>
            <a:pPr algn="ctr"/>
            <a:r>
              <a:rPr lang="en-US" sz="1200" dirty="0">
                <a:solidFill>
                  <a:schemeClr val="bg1"/>
                </a:solidFill>
              </a:rPr>
              <a:t>High value.</a:t>
            </a:r>
          </a:p>
          <a:p>
            <a:pPr algn="ctr"/>
            <a:r>
              <a:rPr lang="en-US" sz="1200" dirty="0">
                <a:solidFill>
                  <a:schemeClr val="bg1"/>
                </a:solidFill>
              </a:rPr>
              <a:t>High Attrition Risk</a:t>
            </a:r>
          </a:p>
        </p:txBody>
      </p:sp>
      <p:sp>
        <p:nvSpPr>
          <p:cNvPr id="21" name="TextBox 20"/>
          <p:cNvSpPr txBox="1"/>
          <p:nvPr/>
        </p:nvSpPr>
        <p:spPr>
          <a:xfrm>
            <a:off x="4929086" y="5197754"/>
            <a:ext cx="1397694" cy="461665"/>
          </a:xfrm>
          <a:prstGeom prst="rect">
            <a:avLst/>
          </a:prstGeom>
          <a:noFill/>
        </p:spPr>
        <p:txBody>
          <a:bodyPr wrap="square" rtlCol="0">
            <a:spAutoFit/>
          </a:bodyPr>
          <a:lstStyle/>
          <a:p>
            <a:pPr algn="ctr"/>
            <a:r>
              <a:rPr lang="en-US" sz="1200" dirty="0"/>
              <a:t>High value.</a:t>
            </a:r>
          </a:p>
          <a:p>
            <a:pPr algn="ctr"/>
            <a:r>
              <a:rPr lang="en-US" sz="1200" dirty="0"/>
              <a:t>Low Attrition Risk</a:t>
            </a:r>
          </a:p>
        </p:txBody>
      </p:sp>
      <p:sp>
        <p:nvSpPr>
          <p:cNvPr id="22" name="TextBox 21"/>
          <p:cNvSpPr txBox="1"/>
          <p:nvPr/>
        </p:nvSpPr>
        <p:spPr>
          <a:xfrm>
            <a:off x="1973509" y="5235241"/>
            <a:ext cx="1397694" cy="461665"/>
          </a:xfrm>
          <a:prstGeom prst="rect">
            <a:avLst/>
          </a:prstGeom>
          <a:noFill/>
        </p:spPr>
        <p:txBody>
          <a:bodyPr wrap="square" rtlCol="0">
            <a:spAutoFit/>
          </a:bodyPr>
          <a:lstStyle/>
          <a:p>
            <a:pPr algn="ctr"/>
            <a:r>
              <a:rPr lang="en-US" sz="1200" dirty="0"/>
              <a:t>Low value.</a:t>
            </a:r>
          </a:p>
          <a:p>
            <a:pPr algn="ctr"/>
            <a:r>
              <a:rPr lang="en-US" sz="1200" dirty="0"/>
              <a:t>Low Attrition Risk</a:t>
            </a:r>
          </a:p>
        </p:txBody>
      </p:sp>
      <p:sp>
        <p:nvSpPr>
          <p:cNvPr id="23" name="TextBox 22"/>
          <p:cNvSpPr txBox="1"/>
          <p:nvPr/>
        </p:nvSpPr>
        <p:spPr>
          <a:xfrm>
            <a:off x="1992298" y="3659884"/>
            <a:ext cx="1397694" cy="461665"/>
          </a:xfrm>
          <a:prstGeom prst="rect">
            <a:avLst/>
          </a:prstGeom>
          <a:noFill/>
        </p:spPr>
        <p:txBody>
          <a:bodyPr wrap="square" rtlCol="0">
            <a:spAutoFit/>
          </a:bodyPr>
          <a:lstStyle/>
          <a:p>
            <a:pPr algn="ctr"/>
            <a:r>
              <a:rPr lang="en-US" sz="1200" dirty="0"/>
              <a:t>Low value.</a:t>
            </a:r>
          </a:p>
          <a:p>
            <a:pPr algn="ctr"/>
            <a:r>
              <a:rPr lang="en-US" sz="1200" dirty="0"/>
              <a:t>High Attrition Risk</a:t>
            </a:r>
          </a:p>
        </p:txBody>
      </p:sp>
      <p:sp>
        <p:nvSpPr>
          <p:cNvPr id="24" name="Title 1">
            <a:extLst>
              <a:ext uri="{FF2B5EF4-FFF2-40B4-BE49-F238E27FC236}">
                <a16:creationId xmlns:a16="http://schemas.microsoft.com/office/drawing/2014/main" xmlns="" id="{D8AB5E67-39F1-4632-BF0C-9555B7D00DD8}"/>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Attrition should be a concern for companies, and models of employee retainment should be explored by management. </a:t>
            </a:r>
          </a:p>
        </p:txBody>
      </p:sp>
      <p:sp>
        <p:nvSpPr>
          <p:cNvPr id="2" name="TextBox 1">
            <a:extLst>
              <a:ext uri="{FF2B5EF4-FFF2-40B4-BE49-F238E27FC236}">
                <a16:creationId xmlns:a16="http://schemas.microsoft.com/office/drawing/2014/main" xmlns="" id="{F19E87EF-9918-4695-B8A1-8FA53B581AF0}"/>
              </a:ext>
            </a:extLst>
          </p:cNvPr>
          <p:cNvSpPr txBox="1"/>
          <p:nvPr/>
        </p:nvSpPr>
        <p:spPr>
          <a:xfrm>
            <a:off x="4457746" y="1551396"/>
            <a:ext cx="2740543" cy="1169551"/>
          </a:xfrm>
          <a:prstGeom prst="rect">
            <a:avLst/>
          </a:prstGeom>
          <a:noFill/>
        </p:spPr>
        <p:txBody>
          <a:bodyPr wrap="square" rtlCol="0">
            <a:spAutoFit/>
          </a:bodyPr>
          <a:lstStyle/>
          <a:p>
            <a:r>
              <a:rPr lang="en-US" sz="1400" dirty="0">
                <a:solidFill>
                  <a:schemeClr val="accent1"/>
                </a:solidFill>
              </a:rPr>
              <a:t>Examples in the dataset:</a:t>
            </a:r>
          </a:p>
          <a:p>
            <a:r>
              <a:rPr lang="en-US" sz="1400" dirty="0">
                <a:solidFill>
                  <a:schemeClr val="accent1"/>
                </a:solidFill>
              </a:rPr>
              <a:t>Aspiring managers of mid-level managers</a:t>
            </a:r>
          </a:p>
          <a:p>
            <a:r>
              <a:rPr lang="en-US" sz="1400" dirty="0">
                <a:solidFill>
                  <a:schemeClr val="accent1"/>
                </a:solidFill>
              </a:rPr>
              <a:t>Highly knowledgeable employees with several years in the company</a:t>
            </a:r>
          </a:p>
        </p:txBody>
      </p:sp>
      <p:sp>
        <p:nvSpPr>
          <p:cNvPr id="25" name="TextBox 24">
            <a:extLst>
              <a:ext uri="{FF2B5EF4-FFF2-40B4-BE49-F238E27FC236}">
                <a16:creationId xmlns:a16="http://schemas.microsoft.com/office/drawing/2014/main" xmlns="" id="{FEE46F78-72B3-4A0E-B792-7C0EFE41AD14}"/>
              </a:ext>
            </a:extLst>
          </p:cNvPr>
          <p:cNvSpPr txBox="1"/>
          <p:nvPr/>
        </p:nvSpPr>
        <p:spPr>
          <a:xfrm>
            <a:off x="1460385" y="1551396"/>
            <a:ext cx="2740543" cy="1169551"/>
          </a:xfrm>
          <a:prstGeom prst="rect">
            <a:avLst/>
          </a:prstGeom>
          <a:noFill/>
        </p:spPr>
        <p:txBody>
          <a:bodyPr wrap="square" rtlCol="0">
            <a:spAutoFit/>
          </a:bodyPr>
          <a:lstStyle/>
          <a:p>
            <a:r>
              <a:rPr lang="en-US" sz="1400" dirty="0">
                <a:solidFill>
                  <a:schemeClr val="accent1"/>
                </a:solidFill>
              </a:rPr>
              <a:t>Examples in the dataset:</a:t>
            </a:r>
          </a:p>
          <a:p>
            <a:r>
              <a:rPr lang="en-US" sz="1400" dirty="0">
                <a:solidFill>
                  <a:schemeClr val="accent1"/>
                </a:solidFill>
              </a:rPr>
              <a:t>People intrinsically more prone to leave a job</a:t>
            </a:r>
          </a:p>
          <a:p>
            <a:r>
              <a:rPr lang="en-US" sz="1400" dirty="0">
                <a:solidFill>
                  <a:schemeClr val="accent1"/>
                </a:solidFill>
              </a:rPr>
              <a:t>Young level-1 or level-2 employees that can be developed</a:t>
            </a:r>
          </a:p>
        </p:txBody>
      </p:sp>
    </p:spTree>
    <p:extLst>
      <p:ext uri="{BB962C8B-B14F-4D97-AF65-F5344CB8AC3E}">
        <p14:creationId xmlns:p14="http://schemas.microsoft.com/office/powerpoint/2010/main" val="151433275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42</a:t>
            </a:fld>
            <a:endParaRPr lang="en-US" dirty="0"/>
          </a:p>
        </p:txBody>
      </p:sp>
      <p:sp>
        <p:nvSpPr>
          <p:cNvPr id="8" name="Title 1">
            <a:extLst>
              <a:ext uri="{FF2B5EF4-FFF2-40B4-BE49-F238E27FC236}">
                <a16:creationId xmlns:a16="http://schemas.microsoft.com/office/drawing/2014/main" xmlns=""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Improvements</a:t>
            </a:r>
          </a:p>
        </p:txBody>
      </p:sp>
      <p:sp>
        <p:nvSpPr>
          <p:cNvPr id="6" name="TextBox 5">
            <a:extLst>
              <a:ext uri="{FF2B5EF4-FFF2-40B4-BE49-F238E27FC236}">
                <a16:creationId xmlns:a16="http://schemas.microsoft.com/office/drawing/2014/main" xmlns="" id="{2E74FD3A-FE1A-4369-BE25-9D0AB332164A}"/>
              </a:ext>
            </a:extLst>
          </p:cNvPr>
          <p:cNvSpPr txBox="1"/>
          <p:nvPr/>
        </p:nvSpPr>
        <p:spPr>
          <a:xfrm>
            <a:off x="470887" y="977043"/>
            <a:ext cx="8525331" cy="19389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Get a better measurement of job performance into the data. The question: “are the worst-performing employees being effectively separated from the company?” can’t be answered because the performance data is not reliable</a:t>
            </a:r>
          </a:p>
          <a:p>
            <a:pPr marL="285750" indent="-285750">
              <a:buFont typeface="Arial" panose="020B0604020202020204" pitchFamily="34" charset="0"/>
              <a:buChar char="•"/>
            </a:pPr>
            <a:r>
              <a:rPr lang="en-US" sz="2000" dirty="0"/>
              <a:t>Measure several periods of time to be able to compare against a target goal</a:t>
            </a:r>
          </a:p>
          <a:p>
            <a:pPr marL="285750" indent="-285750">
              <a:buFont typeface="Arial" panose="020B0604020202020204" pitchFamily="34" charset="0"/>
              <a:buChar char="•"/>
            </a:pPr>
            <a:r>
              <a:rPr lang="en-US" sz="2000" dirty="0"/>
              <a:t>Check test of independence for all the variables</a:t>
            </a:r>
          </a:p>
          <a:p>
            <a:pPr marL="285750" indent="-285750">
              <a:buFont typeface="Arial" panose="020B0604020202020204" pitchFamily="34" charset="0"/>
              <a:buChar char="•"/>
            </a:pPr>
            <a:r>
              <a:rPr lang="en-US" sz="2000" dirty="0"/>
              <a:t>Run contrasts to check the statistical significance of all categorical variables</a:t>
            </a:r>
          </a:p>
        </p:txBody>
      </p:sp>
    </p:spTree>
    <p:extLst>
      <p:ext uri="{BB962C8B-B14F-4D97-AF65-F5344CB8AC3E}">
        <p14:creationId xmlns:p14="http://schemas.microsoft.com/office/powerpoint/2010/main" val="27159369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94720"/>
            <a:ext cx="7886700" cy="926807"/>
          </a:xfrm>
        </p:spPr>
        <p:txBody>
          <a:bodyPr>
            <a:normAutofit/>
          </a:bodyPr>
          <a:lstStyle/>
          <a:p>
            <a:r>
              <a:rPr lang="en-US" sz="2200" dirty="0"/>
              <a:t>The dataset has 35 variables, each with 1470 observations</a:t>
            </a:r>
          </a:p>
          <a:p>
            <a:r>
              <a:rPr lang="en-US" sz="2200" dirty="0"/>
              <a:t>The variables describe different factors:</a:t>
            </a: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sp>
        <p:nvSpPr>
          <p:cNvPr id="8" name="Title 1">
            <a:extLst>
              <a:ext uri="{FF2B5EF4-FFF2-40B4-BE49-F238E27FC236}">
                <a16:creationId xmlns:a16="http://schemas.microsoft.com/office/drawing/2014/main" xmlns="" id="{EEF63190-A2D3-4B7B-9229-8E4D1210AFEF}"/>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Data Source: Where does the data come from?</a:t>
            </a:r>
          </a:p>
          <a:p>
            <a:pPr algn="l">
              <a:lnSpc>
                <a:spcPct val="100000"/>
              </a:lnSpc>
            </a:pPr>
            <a:r>
              <a:rPr lang="en-US" sz="2400" dirty="0">
                <a:solidFill>
                  <a:schemeClr val="accent1"/>
                </a:solidFill>
              </a:rPr>
              <a:t>We utilized a dataset from “IBM HR Analytics Employee Attrition and Performance”</a:t>
            </a:r>
          </a:p>
        </p:txBody>
      </p:sp>
      <p:sp>
        <p:nvSpPr>
          <p:cNvPr id="2" name="TextBox 1">
            <a:extLst>
              <a:ext uri="{FF2B5EF4-FFF2-40B4-BE49-F238E27FC236}">
                <a16:creationId xmlns:a16="http://schemas.microsoft.com/office/drawing/2014/main" xmlns="" id="{9F193BE0-AF46-4CAF-BD0D-C4A5D302C02E}"/>
              </a:ext>
            </a:extLst>
          </p:cNvPr>
          <p:cNvSpPr txBox="1"/>
          <p:nvPr/>
        </p:nvSpPr>
        <p:spPr>
          <a:xfrm>
            <a:off x="543200" y="2404253"/>
            <a:ext cx="8175927" cy="646331"/>
          </a:xfrm>
          <a:prstGeom prst="rect">
            <a:avLst/>
          </a:prstGeom>
          <a:noFill/>
        </p:spPr>
        <p:txBody>
          <a:bodyPr wrap="square" rtlCol="0">
            <a:spAutoFit/>
          </a:bodyPr>
          <a:lstStyle/>
          <a:p>
            <a:pPr algn="ctr"/>
            <a:r>
              <a:rPr lang="en-US" b="1" dirty="0">
                <a:solidFill>
                  <a:schemeClr val="accent1"/>
                </a:solidFill>
              </a:rPr>
              <a:t>Personal data</a:t>
            </a:r>
          </a:p>
          <a:p>
            <a:r>
              <a:rPr lang="en-US" dirty="0"/>
              <a:t>Age, Education, Education Field, Gender, Distance from Home, Marital Status, Over 18</a:t>
            </a:r>
          </a:p>
        </p:txBody>
      </p:sp>
      <p:sp>
        <p:nvSpPr>
          <p:cNvPr id="7" name="TextBox 6">
            <a:extLst>
              <a:ext uri="{FF2B5EF4-FFF2-40B4-BE49-F238E27FC236}">
                <a16:creationId xmlns:a16="http://schemas.microsoft.com/office/drawing/2014/main" xmlns="" id="{9697B42C-52A6-41B8-85DE-B24D236103CB}"/>
              </a:ext>
            </a:extLst>
          </p:cNvPr>
          <p:cNvSpPr txBox="1"/>
          <p:nvPr/>
        </p:nvSpPr>
        <p:spPr>
          <a:xfrm>
            <a:off x="543200" y="3015868"/>
            <a:ext cx="8175927" cy="923330"/>
          </a:xfrm>
          <a:prstGeom prst="rect">
            <a:avLst/>
          </a:prstGeom>
          <a:noFill/>
        </p:spPr>
        <p:txBody>
          <a:bodyPr wrap="square" rtlCol="0">
            <a:spAutoFit/>
          </a:bodyPr>
          <a:lstStyle/>
          <a:p>
            <a:pPr algn="ctr"/>
            <a:r>
              <a:rPr lang="en-US" b="1" dirty="0">
                <a:solidFill>
                  <a:schemeClr val="accent1"/>
                </a:solidFill>
              </a:rPr>
              <a:t>Job Description/Activities</a:t>
            </a:r>
          </a:p>
          <a:p>
            <a:r>
              <a:rPr lang="en-US" dirty="0"/>
              <a:t>Business Travel, Department, Employee Count, Job Level, Over Time, Standard Hours, Employee Number, Job Role</a:t>
            </a:r>
          </a:p>
        </p:txBody>
      </p:sp>
      <p:sp>
        <p:nvSpPr>
          <p:cNvPr id="9" name="TextBox 8">
            <a:extLst>
              <a:ext uri="{FF2B5EF4-FFF2-40B4-BE49-F238E27FC236}">
                <a16:creationId xmlns:a16="http://schemas.microsoft.com/office/drawing/2014/main" xmlns="" id="{D1E2B6D3-4F54-4619-A815-F0816E08873E}"/>
              </a:ext>
            </a:extLst>
          </p:cNvPr>
          <p:cNvSpPr txBox="1"/>
          <p:nvPr/>
        </p:nvSpPr>
        <p:spPr>
          <a:xfrm>
            <a:off x="543200" y="5681711"/>
            <a:ext cx="8175927" cy="646331"/>
          </a:xfrm>
          <a:prstGeom prst="rect">
            <a:avLst/>
          </a:prstGeom>
          <a:noFill/>
        </p:spPr>
        <p:txBody>
          <a:bodyPr wrap="square" rtlCol="0">
            <a:spAutoFit/>
          </a:bodyPr>
          <a:lstStyle/>
          <a:p>
            <a:pPr algn="ctr"/>
            <a:r>
              <a:rPr lang="en-US" b="1" dirty="0">
                <a:solidFill>
                  <a:schemeClr val="accent1"/>
                </a:solidFill>
              </a:rPr>
              <a:t>Income/Salary</a:t>
            </a:r>
          </a:p>
          <a:p>
            <a:r>
              <a:rPr lang="en-US" dirty="0"/>
              <a:t>Hourly Rate, Monthly Income, Daily Rate, Monthly Rate, Percent Salary Hike</a:t>
            </a:r>
          </a:p>
        </p:txBody>
      </p:sp>
      <p:sp>
        <p:nvSpPr>
          <p:cNvPr id="10" name="TextBox 9">
            <a:extLst>
              <a:ext uri="{FF2B5EF4-FFF2-40B4-BE49-F238E27FC236}">
                <a16:creationId xmlns:a16="http://schemas.microsoft.com/office/drawing/2014/main" xmlns="" id="{62565528-922B-4633-97D7-C3FF4D424310}"/>
              </a:ext>
            </a:extLst>
          </p:cNvPr>
          <p:cNvSpPr txBox="1"/>
          <p:nvPr/>
        </p:nvSpPr>
        <p:spPr>
          <a:xfrm>
            <a:off x="543200" y="3904482"/>
            <a:ext cx="8175927" cy="923330"/>
          </a:xfrm>
          <a:prstGeom prst="rect">
            <a:avLst/>
          </a:prstGeom>
          <a:noFill/>
        </p:spPr>
        <p:txBody>
          <a:bodyPr wrap="square" rtlCol="0">
            <a:spAutoFit/>
          </a:bodyPr>
          <a:lstStyle/>
          <a:p>
            <a:pPr algn="ctr"/>
            <a:r>
              <a:rPr lang="en-US" b="1" dirty="0">
                <a:solidFill>
                  <a:schemeClr val="accent1"/>
                </a:solidFill>
              </a:rPr>
              <a:t>Satisfaction at the workplace</a:t>
            </a:r>
          </a:p>
          <a:p>
            <a:r>
              <a:rPr lang="en-US" dirty="0"/>
              <a:t>Environment Satisfaction, Work Life Balance, Job Involvement, Relationship Satisfaction, Job Satisfaction</a:t>
            </a:r>
          </a:p>
        </p:txBody>
      </p:sp>
      <p:sp>
        <p:nvSpPr>
          <p:cNvPr id="11" name="TextBox 10">
            <a:extLst>
              <a:ext uri="{FF2B5EF4-FFF2-40B4-BE49-F238E27FC236}">
                <a16:creationId xmlns:a16="http://schemas.microsoft.com/office/drawing/2014/main" xmlns="" id="{2C9A1F53-61EF-4C30-86EA-31D1A8EB9E3D}"/>
              </a:ext>
            </a:extLst>
          </p:cNvPr>
          <p:cNvSpPr txBox="1"/>
          <p:nvPr/>
        </p:nvSpPr>
        <p:spPr>
          <a:xfrm>
            <a:off x="543200" y="4793096"/>
            <a:ext cx="8175927" cy="923330"/>
          </a:xfrm>
          <a:prstGeom prst="rect">
            <a:avLst/>
          </a:prstGeom>
          <a:noFill/>
        </p:spPr>
        <p:txBody>
          <a:bodyPr wrap="square" rtlCol="0">
            <a:spAutoFit/>
          </a:bodyPr>
          <a:lstStyle/>
          <a:p>
            <a:pPr algn="ctr"/>
            <a:r>
              <a:rPr lang="en-US" b="1" dirty="0">
                <a:solidFill>
                  <a:schemeClr val="accent1"/>
                </a:solidFill>
              </a:rPr>
              <a:t>Job history</a:t>
            </a:r>
          </a:p>
          <a:p>
            <a:r>
              <a:rPr lang="en-US" dirty="0"/>
              <a:t>Total Working Years, Years in Current Role, Years With Current Manager, Training Times Last year, Years at Company, Years since last promotion</a:t>
            </a:r>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CE6460-3F3E-4899-9BCF-0689EE723B35}"/>
              </a:ext>
            </a:extLst>
          </p:cNvPr>
          <p:cNvSpPr>
            <a:spLocks noGrp="1"/>
          </p:cNvSpPr>
          <p:nvPr>
            <p:ph type="title"/>
          </p:nvPr>
        </p:nvSpPr>
        <p:spPr>
          <a:xfrm>
            <a:off x="549768" y="10344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9 categorical variables (factors) and 26 numerical variables</a:t>
            </a:r>
            <a:br>
              <a:rPr lang="en-US" sz="2400" dirty="0">
                <a:solidFill>
                  <a:schemeClr val="accent1"/>
                </a:solidFill>
              </a:rPr>
            </a:br>
            <a:r>
              <a:rPr lang="en-US" sz="2400" dirty="0">
                <a:solidFill>
                  <a:schemeClr val="accent1"/>
                </a:solidFill>
              </a:rPr>
              <a:t>No missing observations</a:t>
            </a:r>
          </a:p>
        </p:txBody>
      </p:sp>
      <p:pic>
        <p:nvPicPr>
          <p:cNvPr id="6" name="Content Placeholder 5">
            <a:extLst>
              <a:ext uri="{FF2B5EF4-FFF2-40B4-BE49-F238E27FC236}">
                <a16:creationId xmlns:a16="http://schemas.microsoft.com/office/drawing/2014/main" xmlns="" id="{25109D1B-C79D-4F33-8E77-83FA08CD41A5}"/>
              </a:ext>
            </a:extLst>
          </p:cNvPr>
          <p:cNvPicPr>
            <a:picLocks noGrp="1" noChangeAspect="1"/>
          </p:cNvPicPr>
          <p:nvPr>
            <p:ph idx="1"/>
          </p:nvPr>
        </p:nvPicPr>
        <p:blipFill>
          <a:blip r:embed="rId2"/>
          <a:stretch>
            <a:fillRect/>
          </a:stretch>
        </p:blipFill>
        <p:spPr>
          <a:xfrm>
            <a:off x="470887" y="1249107"/>
            <a:ext cx="2529840" cy="2529840"/>
          </a:xfrm>
        </p:spPr>
      </p:pic>
      <p:sp>
        <p:nvSpPr>
          <p:cNvPr id="4" name="Slide Number Placeholder 3">
            <a:extLst>
              <a:ext uri="{FF2B5EF4-FFF2-40B4-BE49-F238E27FC236}">
                <a16:creationId xmlns:a16="http://schemas.microsoft.com/office/drawing/2014/main" xmlns="" id="{A6E6C38E-1550-4CBF-87A5-39EA80759E42}"/>
              </a:ext>
            </a:extLst>
          </p:cNvPr>
          <p:cNvSpPr>
            <a:spLocks noGrp="1"/>
          </p:cNvSpPr>
          <p:nvPr>
            <p:ph type="sldNum" sz="quarter" idx="12"/>
          </p:nvPr>
        </p:nvSpPr>
        <p:spPr>
          <a:xfrm>
            <a:off x="6457950" y="6116215"/>
            <a:ext cx="2057400" cy="365125"/>
          </a:xfrm>
        </p:spPr>
        <p:txBody>
          <a:bodyPr/>
          <a:lstStyle/>
          <a:p>
            <a:fld id="{38327683-8978-6B4B-9130-4A6A841F0549}" type="slidenum">
              <a:rPr lang="en-US" smtClean="0"/>
              <a:pPr/>
              <a:t>6</a:t>
            </a:fld>
            <a:endParaRPr lang="en-US" dirty="0"/>
          </a:p>
        </p:txBody>
      </p:sp>
      <p:pic>
        <p:nvPicPr>
          <p:cNvPr id="8" name="Picture 7">
            <a:extLst>
              <a:ext uri="{FF2B5EF4-FFF2-40B4-BE49-F238E27FC236}">
                <a16:creationId xmlns:a16="http://schemas.microsoft.com/office/drawing/2014/main" xmlns="" id="{AB56864C-4DF0-4783-A9BA-40195D87FC62}"/>
              </a:ext>
            </a:extLst>
          </p:cNvPr>
          <p:cNvPicPr>
            <a:picLocks noChangeAspect="1"/>
          </p:cNvPicPr>
          <p:nvPr/>
        </p:nvPicPr>
        <p:blipFill>
          <a:blip r:embed="rId3"/>
          <a:stretch>
            <a:fillRect/>
          </a:stretch>
        </p:blipFill>
        <p:spPr>
          <a:xfrm>
            <a:off x="3228198" y="1249107"/>
            <a:ext cx="2529840" cy="2529840"/>
          </a:xfrm>
          <a:prstGeom prst="rect">
            <a:avLst/>
          </a:prstGeom>
        </p:spPr>
      </p:pic>
      <p:pic>
        <p:nvPicPr>
          <p:cNvPr id="10" name="Picture 9">
            <a:extLst>
              <a:ext uri="{FF2B5EF4-FFF2-40B4-BE49-F238E27FC236}">
                <a16:creationId xmlns:a16="http://schemas.microsoft.com/office/drawing/2014/main" xmlns="" id="{320B1A47-EE5C-4B52-BA87-8A4B66825204}"/>
              </a:ext>
            </a:extLst>
          </p:cNvPr>
          <p:cNvPicPr>
            <a:picLocks noChangeAspect="1"/>
          </p:cNvPicPr>
          <p:nvPr/>
        </p:nvPicPr>
        <p:blipFill>
          <a:blip r:embed="rId4"/>
          <a:stretch>
            <a:fillRect/>
          </a:stretch>
        </p:blipFill>
        <p:spPr>
          <a:xfrm>
            <a:off x="6099246" y="1249107"/>
            <a:ext cx="2529840" cy="2529840"/>
          </a:xfrm>
          <a:prstGeom prst="rect">
            <a:avLst/>
          </a:prstGeom>
        </p:spPr>
      </p:pic>
      <p:pic>
        <p:nvPicPr>
          <p:cNvPr id="12" name="Picture 11">
            <a:extLst>
              <a:ext uri="{FF2B5EF4-FFF2-40B4-BE49-F238E27FC236}">
                <a16:creationId xmlns:a16="http://schemas.microsoft.com/office/drawing/2014/main" xmlns="" id="{C85B4CC8-A8B2-40A7-99FC-3118B0E1B610}"/>
              </a:ext>
            </a:extLst>
          </p:cNvPr>
          <p:cNvPicPr>
            <a:picLocks noChangeAspect="1"/>
          </p:cNvPicPr>
          <p:nvPr/>
        </p:nvPicPr>
        <p:blipFill>
          <a:blip r:embed="rId5"/>
          <a:stretch>
            <a:fillRect/>
          </a:stretch>
        </p:blipFill>
        <p:spPr>
          <a:xfrm>
            <a:off x="470887" y="3832910"/>
            <a:ext cx="2529840" cy="2529840"/>
          </a:xfrm>
          <a:prstGeom prst="rect">
            <a:avLst/>
          </a:prstGeom>
        </p:spPr>
      </p:pic>
      <p:pic>
        <p:nvPicPr>
          <p:cNvPr id="14" name="Picture 13">
            <a:extLst>
              <a:ext uri="{FF2B5EF4-FFF2-40B4-BE49-F238E27FC236}">
                <a16:creationId xmlns:a16="http://schemas.microsoft.com/office/drawing/2014/main" xmlns="" id="{F9FB84FB-E6AE-408F-9216-92E4CF25164C}"/>
              </a:ext>
            </a:extLst>
          </p:cNvPr>
          <p:cNvPicPr>
            <a:picLocks noChangeAspect="1"/>
          </p:cNvPicPr>
          <p:nvPr/>
        </p:nvPicPr>
        <p:blipFill>
          <a:blip r:embed="rId6"/>
          <a:stretch>
            <a:fillRect/>
          </a:stretch>
        </p:blipFill>
        <p:spPr>
          <a:xfrm>
            <a:off x="3228198" y="3832910"/>
            <a:ext cx="2529840" cy="2529840"/>
          </a:xfrm>
          <a:prstGeom prst="rect">
            <a:avLst/>
          </a:prstGeom>
        </p:spPr>
      </p:pic>
      <p:pic>
        <p:nvPicPr>
          <p:cNvPr id="16" name="Picture 15">
            <a:extLst>
              <a:ext uri="{FF2B5EF4-FFF2-40B4-BE49-F238E27FC236}">
                <a16:creationId xmlns:a16="http://schemas.microsoft.com/office/drawing/2014/main" xmlns="" id="{97D91F18-0420-41B7-8EBA-9115348C2C5E}"/>
              </a:ext>
            </a:extLst>
          </p:cNvPr>
          <p:cNvPicPr>
            <a:picLocks noChangeAspect="1"/>
          </p:cNvPicPr>
          <p:nvPr/>
        </p:nvPicPr>
        <p:blipFill>
          <a:blip r:embed="rId7"/>
          <a:stretch>
            <a:fillRect/>
          </a:stretch>
        </p:blipFill>
        <p:spPr>
          <a:xfrm>
            <a:off x="6099246" y="3832910"/>
            <a:ext cx="2529840" cy="2529840"/>
          </a:xfrm>
          <a:prstGeom prst="rect">
            <a:avLst/>
          </a:prstGeom>
        </p:spPr>
      </p:pic>
      <p:sp>
        <p:nvSpPr>
          <p:cNvPr id="18" name="&quot;Not Allowed&quot; Symbol 17">
            <a:extLst>
              <a:ext uri="{FF2B5EF4-FFF2-40B4-BE49-F238E27FC236}">
                <a16:creationId xmlns:a16="http://schemas.microsoft.com/office/drawing/2014/main" xmlns="" id="{EF58987F-BB27-4907-A8F5-410067043359}"/>
              </a:ext>
            </a:extLst>
          </p:cNvPr>
          <p:cNvSpPr/>
          <p:nvPr/>
        </p:nvSpPr>
        <p:spPr>
          <a:xfrm>
            <a:off x="3930445" y="2112232"/>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quot;Not Allowed&quot; Symbol 18">
            <a:extLst>
              <a:ext uri="{FF2B5EF4-FFF2-40B4-BE49-F238E27FC236}">
                <a16:creationId xmlns:a16="http://schemas.microsoft.com/office/drawing/2014/main" xmlns="" id="{E7C6B556-44DF-4762-8492-A0B345924863}"/>
              </a:ext>
            </a:extLst>
          </p:cNvPr>
          <p:cNvSpPr/>
          <p:nvPr/>
        </p:nvSpPr>
        <p:spPr>
          <a:xfrm>
            <a:off x="3990667" y="4799825"/>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quot;Not Allowed&quot; Symbol 19">
            <a:extLst>
              <a:ext uri="{FF2B5EF4-FFF2-40B4-BE49-F238E27FC236}">
                <a16:creationId xmlns:a16="http://schemas.microsoft.com/office/drawing/2014/main" xmlns="" id="{E346877C-16A9-466C-AFE5-B57AEC56865B}"/>
              </a:ext>
            </a:extLst>
          </p:cNvPr>
          <p:cNvSpPr/>
          <p:nvPr/>
        </p:nvSpPr>
        <p:spPr>
          <a:xfrm>
            <a:off x="2257052" y="469658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t Allowed&quot; Symbol 20">
            <a:extLst>
              <a:ext uri="{FF2B5EF4-FFF2-40B4-BE49-F238E27FC236}">
                <a16:creationId xmlns:a16="http://schemas.microsoft.com/office/drawing/2014/main" xmlns="" id="{913B4A88-1B04-4D14-A158-2D50F4E324F2}"/>
              </a:ext>
            </a:extLst>
          </p:cNvPr>
          <p:cNvSpPr/>
          <p:nvPr/>
        </p:nvSpPr>
        <p:spPr>
          <a:xfrm>
            <a:off x="5299587" y="2104858"/>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t Allowed&quot; Symbol 21">
            <a:extLst>
              <a:ext uri="{FF2B5EF4-FFF2-40B4-BE49-F238E27FC236}">
                <a16:creationId xmlns:a16="http://schemas.microsoft.com/office/drawing/2014/main" xmlns="" id="{110C161F-0F13-4736-A756-7E1DE47ADF67}"/>
              </a:ext>
            </a:extLst>
          </p:cNvPr>
          <p:cNvSpPr/>
          <p:nvPr/>
        </p:nvSpPr>
        <p:spPr>
          <a:xfrm>
            <a:off x="2239613" y="2090109"/>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quot;Not Allowed&quot; Symbol 22">
            <a:extLst>
              <a:ext uri="{FF2B5EF4-FFF2-40B4-BE49-F238E27FC236}">
                <a16:creationId xmlns:a16="http://schemas.microsoft.com/office/drawing/2014/main" xmlns="" id="{C8042CAC-F6BD-44DE-9F38-8A23F1DB6333}"/>
              </a:ext>
            </a:extLst>
          </p:cNvPr>
          <p:cNvSpPr/>
          <p:nvPr/>
        </p:nvSpPr>
        <p:spPr>
          <a:xfrm>
            <a:off x="6634316" y="124283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quot;Not Allowed&quot; Symbol 23">
            <a:extLst>
              <a:ext uri="{FF2B5EF4-FFF2-40B4-BE49-F238E27FC236}">
                <a16:creationId xmlns:a16="http://schemas.microsoft.com/office/drawing/2014/main" xmlns="" id="{52E6FF4D-5F02-4BB2-991A-15AE90A53175}"/>
              </a:ext>
            </a:extLst>
          </p:cNvPr>
          <p:cNvSpPr/>
          <p:nvPr/>
        </p:nvSpPr>
        <p:spPr>
          <a:xfrm>
            <a:off x="2257052" y="3848261"/>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xmlns="" id="{C68DF548-7A3B-48C5-B2F8-327B7D807749}"/>
              </a:ext>
            </a:extLst>
          </p:cNvPr>
          <p:cNvSpPr txBox="1"/>
          <p:nvPr/>
        </p:nvSpPr>
        <p:spPr>
          <a:xfrm>
            <a:off x="470887" y="6233438"/>
            <a:ext cx="8525331" cy="646331"/>
          </a:xfrm>
          <a:prstGeom prst="rect">
            <a:avLst/>
          </a:prstGeom>
          <a:solidFill>
            <a:schemeClr val="bg1"/>
          </a:solidFill>
        </p:spPr>
        <p:txBody>
          <a:bodyPr wrap="square" rtlCol="0">
            <a:spAutoFit/>
          </a:bodyPr>
          <a:lstStyle/>
          <a:p>
            <a:r>
              <a:rPr lang="en-US" dirty="0"/>
              <a:t>Initial exploratory analysis show that </a:t>
            </a:r>
            <a:r>
              <a:rPr lang="en-US" dirty="0">
                <a:solidFill>
                  <a:schemeClr val="accent1"/>
                </a:solidFill>
              </a:rPr>
              <a:t>some variables might not be useful/relevant </a:t>
            </a:r>
            <a:r>
              <a:rPr lang="en-US" dirty="0"/>
              <a:t>because they show the same value or have an almost uniform distribution</a:t>
            </a:r>
          </a:p>
        </p:txBody>
      </p:sp>
    </p:spTree>
    <p:extLst>
      <p:ext uri="{BB962C8B-B14F-4D97-AF65-F5344CB8AC3E}">
        <p14:creationId xmlns:p14="http://schemas.microsoft.com/office/powerpoint/2010/main" val="31052027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83" y="1796371"/>
            <a:ext cx="5710370" cy="455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xmlns="" id="{DB0866D1-0C39-4B2D-BECE-1825AFF7AE00}"/>
              </a:ext>
            </a:extLst>
          </p:cNvPr>
          <p:cNvSpPr>
            <a:spLocks noGrp="1"/>
          </p:cNvSpPr>
          <p:nvPr>
            <p:ph type="title"/>
          </p:nvPr>
        </p:nvSpPr>
        <p:spPr>
          <a:xfrm>
            <a:off x="549768" y="29740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As expected, we observe correlations between variables such as age and job level, years at the company and income, and job level and income</a:t>
            </a:r>
          </a:p>
        </p:txBody>
      </p:sp>
    </p:spTree>
    <p:extLst>
      <p:ext uri="{BB962C8B-B14F-4D97-AF65-F5344CB8AC3E}">
        <p14:creationId xmlns:p14="http://schemas.microsoft.com/office/powerpoint/2010/main" val="7439001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Steps</a:t>
            </a:r>
          </a:p>
          <a:p>
            <a:pPr marL="971550" lvl="1" indent="-514350">
              <a:buFont typeface="+mj-lt"/>
              <a:buAutoNum type="arabicPeriod"/>
            </a:pPr>
            <a:r>
              <a:rPr lang="en-US" dirty="0">
                <a:solidFill>
                  <a:schemeClr val="tx1"/>
                </a:solidFill>
              </a:rPr>
              <a:t>Data Preparation</a:t>
            </a:r>
          </a:p>
          <a:p>
            <a:pPr marL="971550" lvl="1" indent="-514350">
              <a:buFont typeface="+mj-lt"/>
              <a:buAutoNum type="arabicPeriod"/>
            </a:pPr>
            <a:r>
              <a:rPr lang="en-US" dirty="0">
                <a:solidFill>
                  <a:schemeClr val="tx1"/>
                </a:solidFill>
              </a:rPr>
              <a:t>Preliminary Analysis: data summaries, histograms, bar charts, scatterplots</a:t>
            </a:r>
          </a:p>
          <a:p>
            <a:pPr marL="971550" lvl="1" indent="-514350">
              <a:buFont typeface="+mj-lt"/>
              <a:buAutoNum type="arabicPeriod"/>
            </a:pPr>
            <a:r>
              <a:rPr lang="en-US" dirty="0">
                <a:solidFill>
                  <a:schemeClr val="tx1"/>
                </a:solidFill>
              </a:rPr>
              <a:t>Evaluation/Results of Exploratory Analysis and additional insights from advanced charts</a:t>
            </a:r>
          </a:p>
          <a:p>
            <a:pPr marL="971550" lvl="1" indent="-514350">
              <a:buFont typeface="+mj-lt"/>
              <a:buAutoNum type="arabicPeriod"/>
            </a:pPr>
            <a:r>
              <a:rPr lang="en-US" dirty="0">
                <a:solidFill>
                  <a:schemeClr val="tx1"/>
                </a:solidFill>
              </a:rPr>
              <a:t>Model Using Multivariate Regression</a:t>
            </a:r>
          </a:p>
          <a:p>
            <a:pPr lvl="2"/>
            <a:r>
              <a:rPr lang="en-US" dirty="0"/>
              <a:t>Workflow</a:t>
            </a:r>
          </a:p>
          <a:p>
            <a:pPr lvl="3"/>
            <a:r>
              <a:rPr lang="en-US" dirty="0">
                <a:solidFill>
                  <a:schemeClr val="tx1"/>
                </a:solidFill>
              </a:rPr>
              <a:t>Full Model Regression</a:t>
            </a:r>
          </a:p>
          <a:p>
            <a:pPr lvl="3"/>
            <a:r>
              <a:rPr lang="en-US" dirty="0">
                <a:solidFill>
                  <a:schemeClr val="tx1"/>
                </a:solidFill>
              </a:rPr>
              <a:t>Forward Model 1</a:t>
            </a:r>
          </a:p>
          <a:p>
            <a:pPr lvl="3"/>
            <a:r>
              <a:rPr lang="en-US" dirty="0">
                <a:solidFill>
                  <a:schemeClr val="tx1"/>
                </a:solidFill>
              </a:rPr>
              <a:t>Forward Model 2</a:t>
            </a:r>
          </a:p>
        </p:txBody>
      </p:sp>
      <p:sp>
        <p:nvSpPr>
          <p:cNvPr id="4" name="Slide Number Placeholder 3"/>
          <p:cNvSpPr>
            <a:spLocks noGrp="1"/>
          </p:cNvSpPr>
          <p:nvPr>
            <p:ph type="sldNum" sz="quarter" idx="12"/>
          </p:nvPr>
        </p:nvSpPr>
        <p:spPr/>
        <p:txBody>
          <a:bodyPr/>
          <a:lstStyle/>
          <a:p>
            <a:fld id="{38327683-8978-6B4B-9130-4A6A841F0549}" type="slidenum">
              <a:rPr lang="en-US" smtClean="0"/>
              <a:pPr/>
              <a:t>8</a:t>
            </a:fld>
            <a:endParaRPr lang="en-US" dirty="0"/>
          </a:p>
        </p:txBody>
      </p:sp>
      <p:sp>
        <p:nvSpPr>
          <p:cNvPr id="7" name="Title 1">
            <a:extLst>
              <a:ext uri="{FF2B5EF4-FFF2-40B4-BE49-F238E27FC236}">
                <a16:creationId xmlns:a16="http://schemas.microsoft.com/office/drawing/2014/main" xmlns="" id="{B29824B9-0AB0-43FD-B43C-91CB85535076}"/>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Methodology</a:t>
            </a:r>
          </a:p>
          <a:p>
            <a:pPr algn="l">
              <a:lnSpc>
                <a:spcPct val="100000"/>
              </a:lnSpc>
            </a:pPr>
            <a:r>
              <a:rPr lang="en-US" sz="2400" dirty="0">
                <a:solidFill>
                  <a:schemeClr val="accent1"/>
                </a:solidFill>
              </a:rPr>
              <a:t>We propose a 4-step methodology to analyze the data</a:t>
            </a:r>
          </a:p>
        </p:txBody>
      </p:sp>
    </p:spTree>
    <p:extLst>
      <p:ext uri="{BB962C8B-B14F-4D97-AF65-F5344CB8AC3E}">
        <p14:creationId xmlns:p14="http://schemas.microsoft.com/office/powerpoint/2010/main" val="16384079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Having descriptive, but short variable names is a good practice</a:t>
            </a:r>
          </a:p>
        </p:txBody>
      </p:sp>
      <p:sp>
        <p:nvSpPr>
          <p:cNvPr id="3" name="Content Placeholder 2"/>
          <p:cNvSpPr>
            <a:spLocks noGrp="1"/>
          </p:cNvSpPr>
          <p:nvPr>
            <p:ph idx="1"/>
          </p:nvPr>
        </p:nvSpPr>
        <p:spPr/>
        <p:txBody>
          <a:bodyPr>
            <a:normAutofit/>
          </a:bodyPr>
          <a:lstStyle/>
          <a:p>
            <a:r>
              <a:rPr lang="en-US" dirty="0"/>
              <a:t>Abbreviate column names</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a:extLst>
              <a:ext uri="{FF2B5EF4-FFF2-40B4-BE49-F238E27FC236}">
                <a16:creationId xmlns:a16="http://schemas.microsoft.com/office/drawing/2014/main" xmlns="" id="{466E860B-5191-495A-B557-32E8D990397D}"/>
              </a:ext>
            </a:extLst>
          </p:cNvPr>
          <p:cNvPicPr>
            <a:picLocks noChangeAspect="1"/>
          </p:cNvPicPr>
          <p:nvPr/>
        </p:nvPicPr>
        <p:blipFill>
          <a:blip r:embed="rId2"/>
          <a:stretch>
            <a:fillRect/>
          </a:stretch>
        </p:blipFill>
        <p:spPr>
          <a:xfrm>
            <a:off x="820397" y="2363270"/>
            <a:ext cx="8169111" cy="562463"/>
          </a:xfrm>
          <a:prstGeom prst="rect">
            <a:avLst/>
          </a:prstGeom>
        </p:spPr>
      </p:pic>
      <p:pic>
        <p:nvPicPr>
          <p:cNvPr id="6" name="Picture 5">
            <a:extLst>
              <a:ext uri="{FF2B5EF4-FFF2-40B4-BE49-F238E27FC236}">
                <a16:creationId xmlns:a16="http://schemas.microsoft.com/office/drawing/2014/main" xmlns="" id="{493E9479-4A52-434E-A4F9-589070881089}"/>
              </a:ext>
            </a:extLst>
          </p:cNvPr>
          <p:cNvPicPr>
            <a:picLocks noChangeAspect="1"/>
          </p:cNvPicPr>
          <p:nvPr/>
        </p:nvPicPr>
        <p:blipFill>
          <a:blip r:embed="rId3"/>
          <a:stretch>
            <a:fillRect/>
          </a:stretch>
        </p:blipFill>
        <p:spPr>
          <a:xfrm>
            <a:off x="820397" y="3263106"/>
            <a:ext cx="7860648" cy="1813096"/>
          </a:xfrm>
          <a:prstGeom prst="rect">
            <a:avLst/>
          </a:prstGeom>
        </p:spPr>
      </p:pic>
    </p:spTree>
    <p:extLst>
      <p:ext uri="{BB962C8B-B14F-4D97-AF65-F5344CB8AC3E}">
        <p14:creationId xmlns:p14="http://schemas.microsoft.com/office/powerpoint/2010/main" val="40933421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2059</TotalTime>
  <Words>3109</Words>
  <Application>Microsoft Office PowerPoint</Application>
  <PresentationFormat>On-screen Show (4:3)</PresentationFormat>
  <Paragraphs>295</Paragraphs>
  <Slides>42</Slides>
  <Notes>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Investigation of employee attrition with predictive analytics</vt:lpstr>
      <vt:lpstr>Outline</vt:lpstr>
      <vt:lpstr>Business Objectives</vt:lpstr>
      <vt:lpstr>Context: Attrition rates vary significantly across industries and are impacted by internal and external factors</vt:lpstr>
      <vt:lpstr>PowerPoint Presentation</vt:lpstr>
      <vt:lpstr>Data Source: Basic Statistics (EDA) 9 categorical variables (factors) and 26 numerical variables No missing observations</vt:lpstr>
      <vt:lpstr>Data Source: Basic Statistics (EDA) As expected, we observe correlations between variables such as age and job level, years at the company and income, and job level and income</vt:lpstr>
      <vt:lpstr>PowerPoint Presentation</vt:lpstr>
      <vt:lpstr>Step 1: Data Cleaning and Preparation Having descriptive, but short variable names is a good practice</vt:lpstr>
      <vt:lpstr>Step 1: Data Cleaning and Preparation Several variables have an integer as value, but upon examination they’re really factors. We recoded these variables</vt:lpstr>
      <vt:lpstr>Step 2: Preliminary Analysis First of all, we examine the proportion of attrition in the data: 15.9% of employees left the company </vt:lpstr>
      <vt:lpstr>Step 2: Preliminary Analysis We analyze summary statistics of numerical variables: max, min, median, mean and std. deviation</vt:lpstr>
      <vt:lpstr>Step 2: Preliminary Analysis Histograms are very useful to analyze the distribution of numerical variables</vt:lpstr>
      <vt:lpstr>Step 2: Preliminary Analysis Tables of frequencies and proportions help us analyze categorical data</vt:lpstr>
      <vt:lpstr>Step 2: Preliminary Analysis It isn’t always so clear-cut. We need to examine data closely to perform certain tasks</vt:lpstr>
      <vt:lpstr>Step 3: Evaluation/Results Is there a relationship between age and income? What about Life satisfaction?</vt:lpstr>
      <vt:lpstr>Step 3: Evaluation/Results Which variables are associated with higher attrition?</vt:lpstr>
      <vt:lpstr>Step 3: Evaluation/Results Which variables are associated with higher attrition?</vt:lpstr>
      <vt:lpstr>Step 3: Evaluation/Results Job role specific trends</vt:lpstr>
      <vt:lpstr>Step 3: Evaluation/Results, Other interesting trends How are age and gender related to Attrition?</vt:lpstr>
      <vt:lpstr>Step 3: Evaluation/Results, Other interesting trends Do distance from home and marital status affect attrition?</vt:lpstr>
      <vt:lpstr>Step 3: Evaluation/Results, Other interesting trends How do salaries and job levels affect attrition?</vt:lpstr>
      <vt:lpstr>Step 3: Evaluation/Results, Other interesting trends Salary increases and overtime</vt:lpstr>
      <vt:lpstr>Step 3: Evaluation/Results, Other interesting trends Are stock options an effective mechanism to reduce attrition?</vt:lpstr>
      <vt:lpstr>Step 3: Evaluation/Results, Other interesting trends Are there people intrinsically more prone to change jobs frequently? </vt:lpstr>
      <vt:lpstr>PowerPoint Presentation</vt:lpstr>
      <vt:lpstr>Full Model : Fit equation and 95% C.I.</vt:lpstr>
      <vt:lpstr>Forward Selection – Fit equation and VIF</vt:lpstr>
      <vt:lpstr>Visual Inspection of Continuous Variables </vt:lpstr>
      <vt:lpstr>Forward Selection: Fit for Forward 2 model w/o Job Level</vt:lpstr>
      <vt:lpstr>Forward Selection: VIF and ROC Curve</vt:lpstr>
      <vt:lpstr>Chi-square test of Independence</vt:lpstr>
      <vt:lpstr>Deviance For Two Models (Forward AndStepwise)</vt:lpstr>
      <vt:lpstr>Goodness of Fit Test : Forward and Reduced (Intercept) Model and Pseudo R^2</vt:lpstr>
      <vt:lpstr>Classification: FORWARD 2 Model</vt:lpstr>
      <vt:lpstr>3 Best Predictors Of The Model</vt:lpstr>
      <vt:lpstr>Studentized residuals vs Fitted values</vt:lpstr>
      <vt:lpstr>Cooks D distance vs Leverage</vt:lpstr>
      <vt:lpstr>Insights and Conclusions</vt:lpstr>
      <vt:lpstr>Recommendations</vt:lpstr>
      <vt:lpstr>PowerPoint Presentation</vt:lpstr>
      <vt:lpstr>Improvements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User Settings</cp:lastModifiedBy>
  <cp:revision>129</cp:revision>
  <dcterms:created xsi:type="dcterms:W3CDTF">2017-03-18T16:30:52Z</dcterms:created>
  <dcterms:modified xsi:type="dcterms:W3CDTF">2018-08-08T00:33:03Z</dcterms:modified>
</cp:coreProperties>
</file>